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49" roundtripDataSignature="AMtx7miCYCOoC2eN4XeMmjy8th/XXP4Tx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1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07" name="Google Shape;207;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08" name="Google Shape;208;p11: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Challenge Variations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Add a second balloon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Freeze on signal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Stay in boundaries</a:t>
            </a:r>
            <a:endParaRPr/>
          </a:p>
        </p:txBody>
      </p:sp>
      <p:sp>
        <p:nvSpPr>
          <p:cNvPr id="210" name="Google Shape;210;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11" name="Google Shape;211;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18" name="Google Shape;21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219" name="Google Shape;219;p12: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Challenge Variations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Add a second balloon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Freeze on signal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Stay in boundaries</a:t>
            </a:r>
            <a:endParaRPr/>
          </a:p>
        </p:txBody>
      </p:sp>
      <p:sp>
        <p:nvSpPr>
          <p:cNvPr id="221" name="Google Shape;22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222" name="Google Shape;22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1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1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2" name="Google Shape;252;p1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10" name="Google Shape;310;p1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11" name="Google Shape;311;p17: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1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p:txBody>
      </p:sp>
      <p:sp>
        <p:nvSpPr>
          <p:cNvPr id="313" name="Google Shape;313;p1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14" name="Google Shape;314;p1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46" name="Google Shape;346;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47" name="Google Shape;347;p18: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https://youtu.be/l9NpcJqclSY?si=Izl9RO3rmjQj4q70</a:t>
            </a:r>
            <a:endParaRPr/>
          </a:p>
        </p:txBody>
      </p:sp>
      <p:sp>
        <p:nvSpPr>
          <p:cNvPr id="349" name="Google Shape;349;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50" name="Google Shape;350;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9" name="Google Shape;359;p1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66" name="Google Shape;366;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367" name="Google Shape;367;p2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8" name="Google Shape;368;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3. Why Rail &amp; Wheel Shape Matter:</a:t>
            </a:r>
            <a:endParaRPr/>
          </a:p>
          <a:p>
            <a:pPr indent="0" lvl="0" marL="0" rtl="0" algn="l">
              <a:spcBef>
                <a:spcPts val="0"/>
              </a:spcBef>
              <a:spcAft>
                <a:spcPts val="0"/>
              </a:spcAft>
              <a:buNone/>
            </a:pPr>
            <a:r>
              <a:rPr lang="en-US"/>
              <a:t>Rails are shaped like a "T" or "I" for strength and stability.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Train wheels aren’t flat — they’re slightly coned with a flange (lip) to keep them aligned.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shape helps self-correct movement and stay centered on the rail.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2:25 - 5:29</a:t>
            </a:r>
            <a:endParaRPr/>
          </a:p>
        </p:txBody>
      </p:sp>
      <p:sp>
        <p:nvSpPr>
          <p:cNvPr id="369" name="Google Shape;369;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370" name="Google Shape;370;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2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p2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2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5" name="Google Shape;405;p2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p2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22" name="Google Shape;422;p2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23" name="Google Shape;423;p23: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4" name="Google Shape;424;p2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Keep frequent maintenance to ensure rail flaw detection and avoid potential accidents.</a:t>
            </a:r>
            <a:endParaRPr/>
          </a:p>
        </p:txBody>
      </p:sp>
      <p:sp>
        <p:nvSpPr>
          <p:cNvPr id="425" name="Google Shape;425;p2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26" name="Google Shape;426;p2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33" name="Google Shape;433;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34" name="Google Shape;434;p2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 name="Google Shape;435;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https://youtu.be/l9NpcJqclSY?si=Izl9RO3rmjQj4q70</a:t>
            </a:r>
            <a:endParaRPr/>
          </a:p>
        </p:txBody>
      </p:sp>
      <p:sp>
        <p:nvSpPr>
          <p:cNvPr id="436" name="Google Shape;436;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37" name="Google Shape;437;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2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45" name="Google Shape;445;p2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46" name="Google Shape;446;p2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7" name="Google Shape;447;p2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Now that we understand why trains usually stay on track—and what causes them to derail—you’ll work in teams to simulate this using Styrofoam cups as train wheels and axles. Let’s see how design really matters!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https://youtu.be/l9NpcJqclSY?si=Izl9RO3rmjQj4q70</a:t>
            </a:r>
            <a:endParaRPr/>
          </a:p>
        </p:txBody>
      </p:sp>
      <p:sp>
        <p:nvSpPr>
          <p:cNvPr id="448" name="Google Shape;448;p2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49" name="Google Shape;449;p2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2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58" name="Google Shape;458;p2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459" name="Google Shape;459;p26: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0" name="Google Shape;460;p2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Click the picutre to play video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https://www.youtube.com/watch?v=bP_T0oEUL78&amp;t=2s</a:t>
            </a:r>
            <a:endParaRPr/>
          </a:p>
        </p:txBody>
      </p:sp>
      <p:sp>
        <p:nvSpPr>
          <p:cNvPr id="461" name="Google Shape;461;p2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462" name="Google Shape;462;p2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p2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2" name="Google Shape;472;p2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2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3" name="Google Shape;483;p2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2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2" name="Google Shape;492;p2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30: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30: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3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7" name="Google Shape;507;p3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3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5" name="Google Shape;515;p3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p3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3" name="Google Shape;523;p3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34: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1" name="Google Shape;531;p34: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35: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9" name="Google Shape;539;p35: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3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7" name="Google Shape;547;p3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3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4" name="Google Shape;554;p3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38: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1" name="Google Shape;561;p38: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p3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8" name="Google Shape;568;p3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5" name="Google Shape;135;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36" name="Google Shape;136;p4: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1. What is a Derailment?</a:t>
            </a:r>
            <a:endParaRPr/>
          </a:p>
          <a:p>
            <a:pPr indent="0" lvl="0" marL="0" rtl="0" algn="l">
              <a:spcBef>
                <a:spcPts val="0"/>
              </a:spcBef>
              <a:spcAft>
                <a:spcPts val="0"/>
              </a:spcAft>
              <a:buNone/>
            </a:pPr>
            <a:r>
              <a:rPr lang="en-US"/>
              <a:t>Simple definition: When a train leaves the track.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Show visuals or short clips of derailments (if age-appropriate).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Emphasize that most derailments are not crashes but can still be dangerous and expensive.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suspension bearing</a:t>
            </a:r>
            <a:endParaRPr/>
          </a:p>
          <a:p>
            <a:pPr indent="0" lvl="0" marL="0" rtl="0" algn="l">
              <a:spcBef>
                <a:spcPts val="0"/>
              </a:spcBef>
              <a:spcAft>
                <a:spcPts val="0"/>
              </a:spcAft>
              <a:buNone/>
            </a:pPr>
            <a:r>
              <a:rPr lang="en-US"/>
              <a:t>2. broken railway</a:t>
            </a:r>
            <a:endParaRPr/>
          </a:p>
          <a:p>
            <a:pPr indent="0" lvl="0" marL="0" rtl="0" algn="l">
              <a:spcBef>
                <a:spcPts val="0"/>
              </a:spcBef>
              <a:spcAft>
                <a:spcPts val="0"/>
              </a:spcAft>
              <a:buNone/>
            </a:pPr>
            <a:r>
              <a:rPr lang="en-US"/>
              <a:t>3. human error</a:t>
            </a:r>
            <a:endParaRPr/>
          </a:p>
          <a:p>
            <a:pPr indent="0" lvl="0" marL="0" rtl="0" algn="l">
              <a:spcBef>
                <a:spcPts val="0"/>
              </a:spcBef>
              <a:spcAft>
                <a:spcPts val="0"/>
              </a:spcAft>
              <a:buNone/>
            </a:pPr>
            <a:r>
              <a:rPr lang="en-US"/>
              <a:t>4. weight imbalance</a:t>
            </a:r>
            <a:endParaRPr/>
          </a:p>
          <a:p>
            <a:pPr indent="0" lvl="0" marL="0" rtl="0" algn="l">
              <a:spcBef>
                <a:spcPts val="0"/>
              </a:spcBef>
              <a:spcAft>
                <a:spcPts val="0"/>
              </a:spcAft>
              <a:buNone/>
            </a:pPr>
            <a:r>
              <a:rPr lang="en-US"/>
              <a:t>5. break issues</a:t>
            </a:r>
            <a:endParaRPr/>
          </a:p>
          <a:p>
            <a:pPr indent="0" lvl="0" marL="0" rtl="0" algn="l">
              <a:spcBef>
                <a:spcPts val="0"/>
              </a:spcBef>
              <a:spcAft>
                <a:spcPts val="0"/>
              </a:spcAft>
              <a:buNone/>
            </a:pPr>
            <a:r>
              <a:rPr lang="en-US"/>
              <a:t>6. failure to switch tracks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https://www.youtube.com/watch?v=nx4uvQau7mY&amp;ab_channel=TheWallStreetJournal</a:t>
            </a:r>
            <a:endParaRPr/>
          </a:p>
        </p:txBody>
      </p:sp>
      <p:sp>
        <p:nvSpPr>
          <p:cNvPr id="138" name="Google Shape;138;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39" name="Google Shape;139;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4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575" name="Google Shape;575;p4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576" name="Google Shape;576;p40: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7" name="Google Shape;577;p4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For this task, students will have to incorporate loops and conditional statements they learned the previous day.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Probe them and guide them, but try not to give them the answer right away. </a:t>
            </a:r>
            <a:endParaRPr/>
          </a:p>
        </p:txBody>
      </p:sp>
      <p:sp>
        <p:nvSpPr>
          <p:cNvPr id="578" name="Google Shape;578;p4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579" name="Google Shape;579;p4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41: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6" name="Google Shape;586;p41: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42: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4" name="Google Shape;594;p42: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p43: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1" name="Google Shape;601;p43: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48" name="Google Shape;148;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49" name="Google Shape;149;p5:notes"/>
          <p:cNvSpPr/>
          <p:nvPr>
            <p:ph idx="3" type="sldImg"/>
          </p:nvPr>
        </p:nvSpPr>
        <p:spPr>
          <a:xfrm>
            <a:off x="2290763" y="512763"/>
            <a:ext cx="4562475"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Three Main Causes of Derailments: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Track issues: </a:t>
            </a:r>
            <a:endParaRPr/>
          </a:p>
          <a:p>
            <a:pPr indent="0" lvl="0" marL="0" rtl="0" algn="l">
              <a:spcBef>
                <a:spcPts val="0"/>
              </a:spcBef>
              <a:spcAft>
                <a:spcPts val="0"/>
              </a:spcAft>
              <a:buNone/>
            </a:pPr>
            <a:r>
              <a:rPr lang="en-US"/>
              <a:t>buckling, broken rails, misaligned tracks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Wheel issues: </a:t>
            </a:r>
            <a:endParaRPr/>
          </a:p>
          <a:p>
            <a:pPr indent="0" lvl="0" marL="0" rtl="0" algn="l">
              <a:spcBef>
                <a:spcPts val="0"/>
              </a:spcBef>
              <a:spcAft>
                <a:spcPts val="0"/>
              </a:spcAft>
              <a:buNone/>
            </a:pPr>
            <a:r>
              <a:rPr lang="en-US"/>
              <a:t>worn bearings, damaged wheels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Obstacles: </a:t>
            </a:r>
            <a:endParaRPr/>
          </a:p>
          <a:p>
            <a:pPr indent="0" lvl="0" marL="0" rtl="0" algn="l">
              <a:spcBef>
                <a:spcPts val="0"/>
              </a:spcBef>
              <a:spcAft>
                <a:spcPts val="0"/>
              </a:spcAft>
              <a:buNone/>
            </a:pPr>
            <a:r>
              <a:rPr lang="en-US"/>
              <a:t>debris, weather effects, human error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chain reaction can occur if one cart is affected because they are all connected.</a:t>
            </a:r>
            <a:endParaRPr/>
          </a:p>
        </p:txBody>
      </p:sp>
      <p:sp>
        <p:nvSpPr>
          <p:cNvPr id="151" name="Google Shape;151;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52" name="Google Shape;152;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6: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6: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876f66ed09_1_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68" name="Google Shape;168;g3876f66ed09_1_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1.7.2013</a:t>
            </a:r>
            <a:endParaRPr/>
          </a:p>
        </p:txBody>
      </p:sp>
      <p:sp>
        <p:nvSpPr>
          <p:cNvPr id="169" name="Google Shape;169;g3876f66ed09_1_4:notes"/>
          <p:cNvSpPr/>
          <p:nvPr>
            <p:ph idx="3" type="sldImg"/>
          </p:nvPr>
        </p:nvSpPr>
        <p:spPr>
          <a:xfrm>
            <a:off x="2290763" y="512763"/>
            <a:ext cx="4562400" cy="2567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g3876f66ed09_1_4:notes"/>
          <p:cNvSpPr txBox="1"/>
          <p:nvPr>
            <p:ph idx="1" type="body"/>
          </p:nvPr>
        </p:nvSpPr>
        <p:spPr>
          <a:xfrm>
            <a:off x="914400" y="3251200"/>
            <a:ext cx="7315200" cy="30813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Today, we’re learning how the shape of train wheels and rails helps keep trains from falling off the track—and what can go wrong when they don’t work together just right.</a:t>
            </a:r>
            <a:endParaRPr/>
          </a:p>
        </p:txBody>
      </p:sp>
      <p:sp>
        <p:nvSpPr>
          <p:cNvPr id="171" name="Google Shape;171;g3876f66ed09_1_4:notes"/>
          <p:cNvSpPr txBox="1"/>
          <p:nvPr>
            <p:ph idx="11" type="ftr"/>
          </p:nvPr>
        </p:nvSpPr>
        <p:spPr>
          <a:xfrm>
            <a:off x="0" y="6502400"/>
            <a:ext cx="3962400" cy="3414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b="0" i="0" sz="1200">
              <a:solidFill>
                <a:schemeClr val="dk1"/>
              </a:solidFill>
              <a:latin typeface="Arial"/>
              <a:ea typeface="Arial"/>
              <a:cs typeface="Arial"/>
              <a:sym typeface="Arial"/>
            </a:endParaRPr>
          </a:p>
        </p:txBody>
      </p:sp>
      <p:sp>
        <p:nvSpPr>
          <p:cNvPr id="172" name="Google Shape;172;g3876f66ed09_1_4:notes"/>
          <p:cNvSpPr txBox="1"/>
          <p:nvPr>
            <p:ph idx="12" type="sldNum"/>
          </p:nvPr>
        </p:nvSpPr>
        <p:spPr>
          <a:xfrm>
            <a:off x="5180013" y="6502400"/>
            <a:ext cx="3962400" cy="3414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a:solidFill>
                  <a:schemeClr val="dk1"/>
                </a:solidFill>
                <a:latin typeface="Arial"/>
                <a:ea typeface="Arial"/>
                <a:cs typeface="Arial"/>
                <a:sym typeface="Arial"/>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7: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7: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9:notes"/>
          <p:cNvSpPr txBox="1"/>
          <p:nvPr>
            <p:ph idx="1" type="body"/>
          </p:nvPr>
        </p:nvSpPr>
        <p:spPr>
          <a:xfrm>
            <a:off x="914400" y="3251200"/>
            <a:ext cx="7315200" cy="308133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9:notes"/>
          <p:cNvSpPr/>
          <p:nvPr>
            <p:ph idx="2"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4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4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4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5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5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5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5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4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4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Arial"/>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4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4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4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5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5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5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5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5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5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5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5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5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5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5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5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5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5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5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5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5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5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5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Aria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53"/>
          <p:cNvSpPr/>
          <p:nvPr>
            <p:ph idx="2" type="pic"/>
          </p:nvPr>
        </p:nvSpPr>
        <p:spPr>
          <a:xfrm>
            <a:off x="1792288" y="612775"/>
            <a:ext cx="5486400" cy="4114800"/>
          </a:xfrm>
          <a:prstGeom prst="rect">
            <a:avLst/>
          </a:prstGeom>
          <a:noFill/>
          <a:ln>
            <a:noFill/>
          </a:ln>
        </p:spPr>
      </p:sp>
      <p:sp>
        <p:nvSpPr>
          <p:cNvPr id="68" name="Google Shape;68;p5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5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5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4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jpg"/><Relationship Id="rId5"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jp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jp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7.jpg"/><Relationship Id="rId4" Type="http://schemas.openxmlformats.org/officeDocument/2006/relationships/image" Target="../media/image48.png"/><Relationship Id="rId5" Type="http://schemas.openxmlformats.org/officeDocument/2006/relationships/image" Target="../media/image12.png"/><Relationship Id="rId6" Type="http://schemas.openxmlformats.org/officeDocument/2006/relationships/image" Target="../media/image30.png"/><Relationship Id="rId7" Type="http://schemas.openxmlformats.org/officeDocument/2006/relationships/image" Target="../media/image17.png"/><Relationship Id="rId8"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jpg"/><Relationship Id="rId4" Type="http://schemas.openxmlformats.org/officeDocument/2006/relationships/image" Target="../media/image23.png"/><Relationship Id="rId5" Type="http://schemas.openxmlformats.org/officeDocument/2006/relationships/image" Target="../media/image22.png"/><Relationship Id="rId6" Type="http://schemas.openxmlformats.org/officeDocument/2006/relationships/image" Target="../media/image16.png"/><Relationship Id="rId7" Type="http://schemas.openxmlformats.org/officeDocument/2006/relationships/image" Target="../media/image21.png"/><Relationship Id="rId8" Type="http://schemas.openxmlformats.org/officeDocument/2006/relationships/image" Target="../media/image2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7.jpg"/><Relationship Id="rId4" Type="http://schemas.openxmlformats.org/officeDocument/2006/relationships/image" Target="../media/image3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jpg"/><Relationship Id="rId4" Type="http://schemas.openxmlformats.org/officeDocument/2006/relationships/image" Target="../media/image13.png"/><Relationship Id="rId5" Type="http://schemas.openxmlformats.org/officeDocument/2006/relationships/image" Target="../media/image4.png"/><Relationship Id="rId6" Type="http://schemas.openxmlformats.org/officeDocument/2006/relationships/image" Target="../media/image2.png"/><Relationship Id="rId7"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jpg"/><Relationship Id="rId4" Type="http://schemas.openxmlformats.org/officeDocument/2006/relationships/hyperlink" Target="http://www.youtube.com/watch?v=Nteyw40i9So" TargetMode="External"/><Relationship Id="rId5" Type="http://schemas.openxmlformats.org/officeDocument/2006/relationships/image" Target="../media/image28.jpg"/><Relationship Id="rId6" Type="http://schemas.openxmlformats.org/officeDocument/2006/relationships/hyperlink" Target="http://www.youtube.com/watch?v=HeDuGWNTDPY" TargetMode="External"/><Relationship Id="rId7" Type="http://schemas.openxmlformats.org/officeDocument/2006/relationships/image" Target="../media/image2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7.jpg"/><Relationship Id="rId4" Type="http://schemas.openxmlformats.org/officeDocument/2006/relationships/image" Target="../media/image27.png"/><Relationship Id="rId5" Type="http://schemas.openxmlformats.org/officeDocument/2006/relationships/image" Target="../media/image39.png"/><Relationship Id="rId6"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7.jpg"/><Relationship Id="rId4" Type="http://schemas.openxmlformats.org/officeDocument/2006/relationships/image" Target="../media/image44.jpg"/><Relationship Id="rId5" Type="http://schemas.openxmlformats.org/officeDocument/2006/relationships/image" Target="../media/image38.jpg"/><Relationship Id="rId6" Type="http://schemas.openxmlformats.org/officeDocument/2006/relationships/image" Target="../media/image31.png"/><Relationship Id="rId7"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7.jpg"/><Relationship Id="rId4" Type="http://schemas.openxmlformats.org/officeDocument/2006/relationships/image" Target="../media/image4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7.jpg"/><Relationship Id="rId4" Type="http://schemas.openxmlformats.org/officeDocument/2006/relationships/image" Target="../media/image4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7.jpg"/><Relationship Id="rId4" Type="http://schemas.openxmlformats.org/officeDocument/2006/relationships/hyperlink" Target="https://www.youtube.com/watch?v=bP_T0oEUL78&amp;t=2s"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7.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7.jp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7.jpg"/><Relationship Id="rId4" Type="http://schemas.openxmlformats.org/officeDocument/2006/relationships/image" Target="../media/image35.png"/><Relationship Id="rId5" Type="http://schemas.openxmlformats.org/officeDocument/2006/relationships/image" Target="../media/image37.gi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7.jpg"/><Relationship Id="rId4" Type="http://schemas.openxmlformats.org/officeDocument/2006/relationships/image" Target="../media/image45.png"/><Relationship Id="rId5" Type="http://schemas.openxmlformats.org/officeDocument/2006/relationships/image" Target="../media/image37.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7.jpg"/><Relationship Id="rId4" Type="http://schemas.openxmlformats.org/officeDocument/2006/relationships/image" Target="../media/image47.png"/><Relationship Id="rId5" Type="http://schemas.openxmlformats.org/officeDocument/2006/relationships/image" Target="../media/image37.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7.jp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7.jpg"/><Relationship Id="rId4" Type="http://schemas.openxmlformats.org/officeDocument/2006/relationships/image" Target="../media/image46.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7.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jpg"/><Relationship Id="rId4" Type="http://schemas.openxmlformats.org/officeDocument/2006/relationships/hyperlink" Target="http://www.youtube.com/watch?v=1OuZPfLGMaQ" TargetMode="External"/><Relationship Id="rId5" Type="http://schemas.openxmlformats.org/officeDocument/2006/relationships/image" Target="../media/image10.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7.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7.jpg"/><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7.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7.jp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hyperlink" Target="http://www.youtube.com/watch?v=UyscH3vx0LA" TargetMode="External"/><Relationship Id="rId5"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 name="Google Shape;89;p1"/>
          <p:cNvSpPr/>
          <p:nvPr/>
        </p:nvSpPr>
        <p:spPr>
          <a:xfrm>
            <a:off x="3066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0" name="Google Shape;90;p1"/>
          <p:cNvSpPr/>
          <p:nvPr/>
        </p:nvSpPr>
        <p:spPr>
          <a:xfrm>
            <a:off x="15014785" y="4195536"/>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1" name="Google Shape;91;p1"/>
          <p:cNvSpPr txBox="1"/>
          <p:nvPr/>
        </p:nvSpPr>
        <p:spPr>
          <a:xfrm>
            <a:off x="1295400" y="3731881"/>
            <a:ext cx="14579656" cy="4132863"/>
          </a:xfrm>
          <a:prstGeom prst="rect">
            <a:avLst/>
          </a:prstGeom>
          <a:noFill/>
          <a:ln>
            <a:noFill/>
          </a:ln>
        </p:spPr>
        <p:txBody>
          <a:bodyPr anchorCtr="0" anchor="t" bIns="0" lIns="0" spcFirstLastPara="1" rIns="0" wrap="square" tIns="0">
            <a:spAutoFit/>
          </a:bodyPr>
          <a:lstStyle/>
          <a:p>
            <a:pPr indent="0" lvl="0" marL="0" marR="0" rtl="0" algn="ctr">
              <a:lnSpc>
                <a:spcPct val="184470"/>
              </a:lnSpc>
              <a:spcBef>
                <a:spcPts val="0"/>
              </a:spcBef>
              <a:spcAft>
                <a:spcPts val="0"/>
              </a:spcAft>
              <a:buNone/>
            </a:pPr>
            <a:r>
              <a:rPr lang="en-US" sz="20000">
                <a:solidFill>
                  <a:srgbClr val="1A1A1A"/>
                </a:solidFill>
                <a:latin typeface="Arial"/>
                <a:ea typeface="Arial"/>
                <a:cs typeface="Arial"/>
                <a:sym typeface="Arial"/>
              </a:rPr>
              <a:t>Day 3</a:t>
            </a:r>
            <a:endParaRPr/>
          </a:p>
        </p:txBody>
      </p:sp>
      <p:sp>
        <p:nvSpPr>
          <p:cNvPr id="92" name="Google Shape;92;p1"/>
          <p:cNvSpPr txBox="1"/>
          <p:nvPr/>
        </p:nvSpPr>
        <p:spPr>
          <a:xfrm>
            <a:off x="1957088" y="7865740"/>
            <a:ext cx="14435144" cy="925318"/>
          </a:xfrm>
          <a:prstGeom prst="rect">
            <a:avLst/>
          </a:prstGeom>
          <a:noFill/>
          <a:ln>
            <a:noFill/>
          </a:ln>
        </p:spPr>
        <p:txBody>
          <a:bodyPr anchorCtr="0" anchor="t" bIns="0" lIns="0" spcFirstLastPara="1" rIns="0" wrap="square" tIns="0">
            <a:spAutoFit/>
          </a:bodyPr>
          <a:lstStyle/>
          <a:p>
            <a:pPr indent="0" lvl="0" marL="0" marR="0" rtl="0" algn="ctr">
              <a:lnSpc>
                <a:spcPct val="130666"/>
              </a:lnSpc>
              <a:spcBef>
                <a:spcPts val="0"/>
              </a:spcBef>
              <a:spcAft>
                <a:spcPts val="0"/>
              </a:spcAft>
              <a:buNone/>
            </a:pPr>
            <a:r>
              <a:rPr lang="en-US" sz="6000">
                <a:solidFill>
                  <a:srgbClr val="EC4F29"/>
                </a:solidFill>
                <a:latin typeface="Arial"/>
                <a:ea typeface="Arial"/>
                <a:cs typeface="Arial"/>
                <a:sym typeface="Arial"/>
              </a:rPr>
              <a:t>Derailments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1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2" name="Google Shape;202;p10"/>
          <p:cNvSpPr/>
          <p:nvPr/>
        </p:nvSpPr>
        <p:spPr>
          <a:xfrm>
            <a:off x="927146" y="6183816"/>
            <a:ext cx="1901496" cy="2879063"/>
          </a:xfrm>
          <a:custGeom>
            <a:rect b="b" l="l" r="r" t="t"/>
            <a:pathLst>
              <a:path extrusionOk="0" h="2879063" w="1901496">
                <a:moveTo>
                  <a:pt x="0" y="0"/>
                </a:moveTo>
                <a:lnTo>
                  <a:pt x="1901496" y="0"/>
                </a:lnTo>
                <a:lnTo>
                  <a:pt x="1901496" y="2879062"/>
                </a:lnTo>
                <a:lnTo>
                  <a:pt x="0" y="287906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3" name="Google Shape;203;p10"/>
          <p:cNvSpPr txBox="1"/>
          <p:nvPr/>
        </p:nvSpPr>
        <p:spPr>
          <a:xfrm>
            <a:off x="391503" y="1965880"/>
            <a:ext cx="17504994" cy="1500732"/>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Why It Matters</a:t>
            </a:r>
            <a:endParaRPr/>
          </a:p>
        </p:txBody>
      </p:sp>
      <p:sp>
        <p:nvSpPr>
          <p:cNvPr id="204" name="Google Shape;204;p10"/>
          <p:cNvSpPr txBox="1"/>
          <p:nvPr/>
        </p:nvSpPr>
        <p:spPr>
          <a:xfrm>
            <a:off x="4076209" y="3440728"/>
            <a:ext cx="12333897" cy="4182620"/>
          </a:xfrm>
          <a:prstGeom prst="rect">
            <a:avLst/>
          </a:prstGeom>
          <a:noFill/>
          <a:ln>
            <a:noFill/>
          </a:ln>
        </p:spPr>
        <p:txBody>
          <a:bodyPr anchorCtr="0" anchor="t" bIns="0" lIns="0" spcFirstLastPara="1" rIns="0" wrap="square" tIns="0">
            <a:spAutoFit/>
          </a:bodyPr>
          <a:lstStyle/>
          <a:p>
            <a:pPr indent="-518157" lvl="1" marL="1036317" marR="0" rtl="0" algn="l">
              <a:lnSpc>
                <a:spcPct val="28437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Trains rely on signals and sensors to stay safe.</a:t>
            </a:r>
            <a:endParaRPr/>
          </a:p>
          <a:p>
            <a:pPr indent="-518157" lvl="1" marL="1036317" marR="0" rtl="0" algn="l">
              <a:lnSpc>
                <a:spcPct val="28437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Delays in response can lead to accidents.</a:t>
            </a:r>
            <a:endParaRPr/>
          </a:p>
          <a:p>
            <a:pPr indent="-518157" lvl="1" marL="1036317" marR="0" rtl="0" algn="l">
              <a:lnSpc>
                <a:spcPct val="28437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Teamwork is key in both systems and people.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4" name="Google Shape;214;p11"/>
          <p:cNvSpPr txBox="1"/>
          <p:nvPr/>
        </p:nvSpPr>
        <p:spPr>
          <a:xfrm>
            <a:off x="391503" y="1965880"/>
            <a:ext cx="17504994" cy="1500732"/>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Reflection Questions</a:t>
            </a:r>
            <a:endParaRPr/>
          </a:p>
        </p:txBody>
      </p:sp>
      <p:sp>
        <p:nvSpPr>
          <p:cNvPr id="215" name="Google Shape;215;p11"/>
          <p:cNvSpPr txBox="1"/>
          <p:nvPr/>
        </p:nvSpPr>
        <p:spPr>
          <a:xfrm>
            <a:off x="4038600" y="3466612"/>
            <a:ext cx="11772900" cy="4770759"/>
          </a:xfrm>
          <a:prstGeom prst="rect">
            <a:avLst/>
          </a:prstGeom>
          <a:noFill/>
          <a:ln>
            <a:noFill/>
          </a:ln>
        </p:spPr>
        <p:txBody>
          <a:bodyPr anchorCtr="0" anchor="t" bIns="0" lIns="0" spcFirstLastPara="1" rIns="0" wrap="square" tIns="0">
            <a:spAutoFit/>
          </a:bodyPr>
          <a:lstStyle/>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How did we react to unexpected changes?</a:t>
            </a:r>
            <a:endParaRPr/>
          </a:p>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What helped us work better together?</a:t>
            </a:r>
            <a:endParaRPr/>
          </a:p>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How is this like railway safety?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5" name="Google Shape;225;p12"/>
          <p:cNvSpPr txBox="1"/>
          <p:nvPr/>
        </p:nvSpPr>
        <p:spPr>
          <a:xfrm>
            <a:off x="391503" y="1965880"/>
            <a:ext cx="17504994" cy="1500732"/>
          </a:xfrm>
          <a:prstGeom prst="rect">
            <a:avLst/>
          </a:prstGeom>
          <a:noFill/>
          <a:ln>
            <a:noFill/>
          </a:ln>
        </p:spPr>
        <p:txBody>
          <a:bodyPr anchorCtr="0" anchor="t" bIns="0" lIns="0" spcFirstLastPara="1" rIns="0" wrap="square" tIns="0">
            <a:spAutoFit/>
          </a:bodyPr>
          <a:lstStyle/>
          <a:p>
            <a:pPr indent="0" lvl="0" marL="0" marR="0" rtl="0" algn="ctr">
              <a:lnSpc>
                <a:spcPct val="205454"/>
              </a:lnSpc>
              <a:spcBef>
                <a:spcPts val="0"/>
              </a:spcBef>
              <a:spcAft>
                <a:spcPts val="0"/>
              </a:spcAft>
              <a:buNone/>
            </a:pPr>
            <a:r>
              <a:rPr lang="en-US" sz="6600">
                <a:solidFill>
                  <a:srgbClr val="1A1A1A"/>
                </a:solidFill>
                <a:latin typeface="Arial"/>
                <a:ea typeface="Arial"/>
                <a:cs typeface="Arial"/>
                <a:sym typeface="Arial"/>
              </a:rPr>
              <a:t>Reflection Questions</a:t>
            </a:r>
            <a:endParaRPr/>
          </a:p>
        </p:txBody>
      </p:sp>
      <p:sp>
        <p:nvSpPr>
          <p:cNvPr id="226" name="Google Shape;226;p12"/>
          <p:cNvSpPr txBox="1"/>
          <p:nvPr/>
        </p:nvSpPr>
        <p:spPr>
          <a:xfrm>
            <a:off x="4038600" y="3466612"/>
            <a:ext cx="11772900" cy="4770759"/>
          </a:xfrm>
          <a:prstGeom prst="rect">
            <a:avLst/>
          </a:prstGeom>
          <a:noFill/>
          <a:ln>
            <a:noFill/>
          </a:ln>
        </p:spPr>
        <p:txBody>
          <a:bodyPr anchorCtr="0" anchor="t" bIns="0" lIns="0" spcFirstLastPara="1" rIns="0" wrap="square" tIns="0">
            <a:spAutoFit/>
          </a:bodyPr>
          <a:lstStyle/>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How did we react to unexpected changes?</a:t>
            </a:r>
            <a:endParaRPr/>
          </a:p>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What helped us work better together?</a:t>
            </a:r>
            <a:endParaRPr/>
          </a:p>
          <a:p>
            <a:pPr indent="-561336" lvl="1" marL="1122675" marR="0" rtl="0" algn="l">
              <a:lnSpc>
                <a:spcPct val="324974"/>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How is this like railway safety?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2" name="Google Shape;232;p13"/>
          <p:cNvSpPr txBox="1"/>
          <p:nvPr/>
        </p:nvSpPr>
        <p:spPr>
          <a:xfrm>
            <a:off x="391503" y="3406546"/>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Trackside Theory 121</a:t>
            </a:r>
            <a:endParaRPr/>
          </a:p>
        </p:txBody>
      </p:sp>
      <p:sp>
        <p:nvSpPr>
          <p:cNvPr id="233" name="Google Shape;233;p13"/>
          <p:cNvSpPr txBox="1"/>
          <p:nvPr/>
        </p:nvSpPr>
        <p:spPr>
          <a:xfrm>
            <a:off x="1028700" y="576793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Engineering Principles in Action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9" name="Google Shape;239;p14"/>
          <p:cNvSpPr txBox="1"/>
          <p:nvPr/>
        </p:nvSpPr>
        <p:spPr>
          <a:xfrm>
            <a:off x="0" y="1691622"/>
            <a:ext cx="18288000" cy="2571538"/>
          </a:xfrm>
          <a:prstGeom prst="rect">
            <a:avLst/>
          </a:prstGeom>
          <a:noFill/>
          <a:ln>
            <a:noFill/>
          </a:ln>
        </p:spPr>
        <p:txBody>
          <a:bodyPr anchorCtr="0" anchor="t" bIns="0" lIns="0" spcFirstLastPara="1" rIns="0" wrap="square" tIns="0">
            <a:spAutoFit/>
          </a:bodyPr>
          <a:lstStyle/>
          <a:p>
            <a:pPr indent="0" lvl="0" marL="0" marR="0" rtl="0" algn="ctr">
              <a:lnSpc>
                <a:spcPct val="161348"/>
              </a:lnSpc>
              <a:spcBef>
                <a:spcPts val="0"/>
              </a:spcBef>
              <a:spcAft>
                <a:spcPts val="0"/>
              </a:spcAft>
              <a:buNone/>
            </a:pPr>
            <a:r>
              <a:rPr lang="en-US" sz="6600">
                <a:solidFill>
                  <a:srgbClr val="EC4F29"/>
                </a:solidFill>
                <a:latin typeface="Arial"/>
                <a:ea typeface="Arial"/>
                <a:cs typeface="Arial"/>
                <a:sym typeface="Arial"/>
              </a:rPr>
              <a:t>Challenge Instructions </a:t>
            </a:r>
            <a:endParaRPr/>
          </a:p>
          <a:p>
            <a:pPr indent="0" lvl="0" marL="0" marR="0" rtl="0" algn="ctr">
              <a:lnSpc>
                <a:spcPct val="161348"/>
              </a:lnSpc>
              <a:spcBef>
                <a:spcPts val="0"/>
              </a:spcBef>
              <a:spcAft>
                <a:spcPts val="0"/>
              </a:spcAft>
              <a:buNone/>
            </a:pPr>
            <a:r>
              <a:rPr lang="en-US" sz="6600">
                <a:solidFill>
                  <a:srgbClr val="EC4F29"/>
                </a:solidFill>
                <a:latin typeface="Arial"/>
                <a:ea typeface="Arial"/>
                <a:cs typeface="Arial"/>
                <a:sym typeface="Arial"/>
              </a:rPr>
              <a:t>Cylindrical vs. Conical</a:t>
            </a:r>
            <a:endParaRPr/>
          </a:p>
        </p:txBody>
      </p:sp>
      <p:sp>
        <p:nvSpPr>
          <p:cNvPr id="240" name="Google Shape;240;p14"/>
          <p:cNvSpPr txBox="1"/>
          <p:nvPr/>
        </p:nvSpPr>
        <p:spPr>
          <a:xfrm>
            <a:off x="770542" y="4876800"/>
            <a:ext cx="10208242" cy="3842206"/>
          </a:xfrm>
          <a:prstGeom prst="rect">
            <a:avLst/>
          </a:prstGeom>
          <a:noFill/>
          <a:ln>
            <a:noFill/>
          </a:ln>
        </p:spPr>
        <p:txBody>
          <a:bodyPr anchorCtr="0" anchor="t" bIns="0" lIns="0" spcFirstLastPara="1" rIns="0" wrap="square" tIns="0">
            <a:spAutoFit/>
          </a:bodyPr>
          <a:lstStyle/>
          <a:p>
            <a:pPr indent="0" lvl="0" marL="0" marR="0" rtl="0" algn="l">
              <a:lnSpc>
                <a:spcPct val="151650"/>
              </a:lnSpc>
              <a:spcBef>
                <a:spcPts val="0"/>
              </a:spcBef>
              <a:spcAft>
                <a:spcPts val="0"/>
              </a:spcAft>
              <a:buNone/>
            </a:pPr>
            <a:r>
              <a:rPr lang="en-US" sz="4000">
                <a:solidFill>
                  <a:srgbClr val="000000"/>
                </a:solidFill>
                <a:latin typeface="Arial"/>
                <a:ea typeface="Arial"/>
                <a:cs typeface="Arial"/>
                <a:sym typeface="Arial"/>
              </a:rPr>
              <a:t>Your team’s mission is to design two different wheel models train using Styrofoam cups that can roll along the track without derailing. You’ll need to test, adjust, and communicate effectively.</a:t>
            </a:r>
            <a:endParaRPr/>
          </a:p>
        </p:txBody>
      </p:sp>
      <p:sp>
        <p:nvSpPr>
          <p:cNvPr id="241" name="Google Shape;241;p14"/>
          <p:cNvSpPr/>
          <p:nvPr/>
        </p:nvSpPr>
        <p:spPr>
          <a:xfrm>
            <a:off x="11251964" y="5143500"/>
            <a:ext cx="6137447" cy="3824122"/>
          </a:xfrm>
          <a:custGeom>
            <a:rect b="b" l="l" r="r" t="t"/>
            <a:pathLst>
              <a:path extrusionOk="0" h="3331210" w="5346358">
                <a:moveTo>
                  <a:pt x="5227669" y="0"/>
                </a:moveTo>
                <a:lnTo>
                  <a:pt x="118689" y="0"/>
                </a:lnTo>
                <a:cubicBezTo>
                  <a:pt x="53464" y="0"/>
                  <a:pt x="0" y="62230"/>
                  <a:pt x="0" y="138430"/>
                </a:cubicBezTo>
                <a:lnTo>
                  <a:pt x="0" y="3192780"/>
                </a:lnTo>
                <a:cubicBezTo>
                  <a:pt x="0" y="3268980"/>
                  <a:pt x="53464" y="3331210"/>
                  <a:pt x="118689" y="3331210"/>
                </a:cubicBezTo>
                <a:lnTo>
                  <a:pt x="5227669" y="3331210"/>
                </a:lnTo>
                <a:cubicBezTo>
                  <a:pt x="5292894" y="3331210"/>
                  <a:pt x="5346358" y="3268980"/>
                  <a:pt x="5346358" y="3192780"/>
                </a:cubicBezTo>
                <a:lnTo>
                  <a:pt x="5346358" y="138430"/>
                </a:lnTo>
                <a:cubicBezTo>
                  <a:pt x="5346358" y="62230"/>
                  <a:pt x="5292894" y="0"/>
                  <a:pt x="5227669" y="0"/>
                </a:cubicBezTo>
                <a:close/>
              </a:path>
            </a:pathLst>
          </a:custGeom>
          <a:blipFill rotWithShape="1">
            <a:blip r:embed="rId4">
              <a:alphaModFix/>
            </a:blip>
            <a:stretch>
              <a:fillRect b="-10258" l="0" r="0" t="-1025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2" name="Google Shape;242;p14"/>
          <p:cNvSpPr txBox="1"/>
          <p:nvPr/>
        </p:nvSpPr>
        <p:spPr>
          <a:xfrm>
            <a:off x="11667700" y="9014875"/>
            <a:ext cx="5721600" cy="54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https://commons.wikimedia.org/wiki/File:Train_axle.jpg</a:t>
            </a:r>
            <a:endParaRPr>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8" name="Google Shape;248;p15"/>
          <p:cNvSpPr txBox="1"/>
          <p:nvPr/>
        </p:nvSpPr>
        <p:spPr>
          <a:xfrm>
            <a:off x="3426889" y="1739940"/>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Team Roles</a:t>
            </a:r>
            <a:endParaRPr/>
          </a:p>
        </p:txBody>
      </p:sp>
      <p:sp>
        <p:nvSpPr>
          <p:cNvPr id="249" name="Google Shape;249;p15"/>
          <p:cNvSpPr txBox="1"/>
          <p:nvPr/>
        </p:nvSpPr>
        <p:spPr>
          <a:xfrm>
            <a:off x="678820" y="3106621"/>
            <a:ext cx="16930360" cy="3434979"/>
          </a:xfrm>
          <a:prstGeom prst="rect">
            <a:avLst/>
          </a:prstGeom>
          <a:noFill/>
          <a:ln>
            <a:noFill/>
          </a:ln>
        </p:spPr>
        <p:txBody>
          <a:bodyPr anchorCtr="0" anchor="t" bIns="0" lIns="0" spcFirstLastPara="1" rIns="0" wrap="square" tIns="0">
            <a:spAutoFit/>
          </a:bodyPr>
          <a:lstStyle/>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Engineer - in charge of wheel design and assembly</a:t>
            </a:r>
            <a:endParaRPr/>
          </a:p>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Track Technician - builds the track path</a:t>
            </a:r>
            <a:endParaRPr/>
          </a:p>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Safety Officer - watches for derailments and records trial results</a:t>
            </a:r>
            <a:endParaRPr/>
          </a:p>
          <a:p>
            <a:pPr indent="-532509" lvl="1" marL="1065018" marR="0" rtl="0" algn="l">
              <a:lnSpc>
                <a:spcPct val="17265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Communicator - leads team discussion and shared design choices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255" name="Google Shape;255;p16"/>
          <p:cNvGrpSpPr/>
          <p:nvPr/>
        </p:nvGrpSpPr>
        <p:grpSpPr>
          <a:xfrm>
            <a:off x="1023185" y="1831626"/>
            <a:ext cx="16230600" cy="1971853"/>
            <a:chOff x="0" y="-38100"/>
            <a:chExt cx="4274726" cy="519336"/>
          </a:xfrm>
        </p:grpSpPr>
        <p:sp>
          <p:nvSpPr>
            <p:cNvPr id="256" name="Google Shape;256;p16"/>
            <p:cNvSpPr/>
            <p:nvPr/>
          </p:nvSpPr>
          <p:spPr>
            <a:xfrm>
              <a:off x="0" y="0"/>
              <a:ext cx="4274726" cy="481236"/>
            </a:xfrm>
            <a:custGeom>
              <a:rect b="b" l="l" r="r" t="t"/>
              <a:pathLst>
                <a:path extrusionOk="0" h="481236" w="4274726">
                  <a:moveTo>
                    <a:pt x="24327" y="0"/>
                  </a:moveTo>
                  <a:lnTo>
                    <a:pt x="4250399" y="0"/>
                  </a:lnTo>
                  <a:cubicBezTo>
                    <a:pt x="4263834" y="0"/>
                    <a:pt x="4274726" y="10891"/>
                    <a:pt x="4274726" y="24327"/>
                  </a:cubicBezTo>
                  <a:lnTo>
                    <a:pt x="4274726" y="456909"/>
                  </a:lnTo>
                  <a:cubicBezTo>
                    <a:pt x="4274726" y="463361"/>
                    <a:pt x="4272163" y="469549"/>
                    <a:pt x="4267601" y="474111"/>
                  </a:cubicBezTo>
                  <a:cubicBezTo>
                    <a:pt x="4263039" y="478673"/>
                    <a:pt x="4256851" y="481236"/>
                    <a:pt x="4250399" y="481236"/>
                  </a:cubicBezTo>
                  <a:lnTo>
                    <a:pt x="24327" y="481236"/>
                  </a:lnTo>
                  <a:cubicBezTo>
                    <a:pt x="10891" y="481236"/>
                    <a:pt x="0" y="470344"/>
                    <a:pt x="0" y="456909"/>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7" name="Google Shape;257;p16"/>
            <p:cNvSpPr txBox="1"/>
            <p:nvPr/>
          </p:nvSpPr>
          <p:spPr>
            <a:xfrm>
              <a:off x="0" y="-38100"/>
              <a:ext cx="4274726" cy="519336"/>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58" name="Google Shape;258;p16"/>
          <p:cNvGrpSpPr/>
          <p:nvPr/>
        </p:nvGrpSpPr>
        <p:grpSpPr>
          <a:xfrm>
            <a:off x="355483" y="4074984"/>
            <a:ext cx="3043319" cy="4214616"/>
            <a:chOff x="0" y="-38100"/>
            <a:chExt cx="1816235" cy="2515258"/>
          </a:xfrm>
        </p:grpSpPr>
        <p:sp>
          <p:nvSpPr>
            <p:cNvPr id="259" name="Google Shape;259;p16"/>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0" name="Google Shape;260;p16"/>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61" name="Google Shape;261;p16"/>
          <p:cNvGrpSpPr/>
          <p:nvPr/>
        </p:nvGrpSpPr>
        <p:grpSpPr>
          <a:xfrm>
            <a:off x="3991314" y="4074984"/>
            <a:ext cx="3043319" cy="4214616"/>
            <a:chOff x="0" y="-38100"/>
            <a:chExt cx="1816235" cy="2515258"/>
          </a:xfrm>
        </p:grpSpPr>
        <p:sp>
          <p:nvSpPr>
            <p:cNvPr id="262" name="Google Shape;262;p16"/>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3" name="Google Shape;263;p16"/>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64" name="Google Shape;264;p16"/>
          <p:cNvGrpSpPr/>
          <p:nvPr/>
        </p:nvGrpSpPr>
        <p:grpSpPr>
          <a:xfrm>
            <a:off x="7622100" y="4074984"/>
            <a:ext cx="3043319" cy="4214616"/>
            <a:chOff x="0" y="-38100"/>
            <a:chExt cx="1816235" cy="2515258"/>
          </a:xfrm>
        </p:grpSpPr>
        <p:sp>
          <p:nvSpPr>
            <p:cNvPr id="265" name="Google Shape;265;p16"/>
            <p:cNvSpPr/>
            <p:nvPr/>
          </p:nvSpPr>
          <p:spPr>
            <a:xfrm>
              <a:off x="0" y="0"/>
              <a:ext cx="1816235" cy="2477158"/>
            </a:xfrm>
            <a:custGeom>
              <a:rect b="b" l="l" r="r" t="t"/>
              <a:pathLst>
                <a:path extrusionOk="0" h="2477158" w="1816235">
                  <a:moveTo>
                    <a:pt x="129739" y="0"/>
                  </a:moveTo>
                  <a:lnTo>
                    <a:pt x="1686496" y="0"/>
                  </a:lnTo>
                  <a:cubicBezTo>
                    <a:pt x="1720905" y="0"/>
                    <a:pt x="1753904" y="13669"/>
                    <a:pt x="1778235" y="38000"/>
                  </a:cubicBezTo>
                  <a:cubicBezTo>
                    <a:pt x="1802566" y="62331"/>
                    <a:pt x="1816235" y="95330"/>
                    <a:pt x="1816235" y="129739"/>
                  </a:cubicBezTo>
                  <a:lnTo>
                    <a:pt x="1816235" y="2347419"/>
                  </a:lnTo>
                  <a:cubicBezTo>
                    <a:pt x="1816235" y="2419072"/>
                    <a:pt x="1758149" y="2477158"/>
                    <a:pt x="1686496" y="2477158"/>
                  </a:cubicBezTo>
                  <a:lnTo>
                    <a:pt x="129739" y="2477158"/>
                  </a:lnTo>
                  <a:cubicBezTo>
                    <a:pt x="95330" y="2477158"/>
                    <a:pt x="62331" y="2463489"/>
                    <a:pt x="38000" y="2439158"/>
                  </a:cubicBezTo>
                  <a:cubicBezTo>
                    <a:pt x="13669" y="2414827"/>
                    <a:pt x="0" y="2381827"/>
                    <a:pt x="0" y="2347419"/>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6" name="Google Shape;266;p16"/>
            <p:cNvSpPr txBox="1"/>
            <p:nvPr/>
          </p:nvSpPr>
          <p:spPr>
            <a:xfrm>
              <a:off x="0" y="-38100"/>
              <a:ext cx="1816235" cy="251525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67" name="Google Shape;267;p16"/>
          <p:cNvGrpSpPr/>
          <p:nvPr/>
        </p:nvGrpSpPr>
        <p:grpSpPr>
          <a:xfrm>
            <a:off x="11258412" y="4059570"/>
            <a:ext cx="3043319" cy="4230030"/>
            <a:chOff x="0" y="-38100"/>
            <a:chExt cx="1816235" cy="2524457"/>
          </a:xfrm>
        </p:grpSpPr>
        <p:sp>
          <p:nvSpPr>
            <p:cNvPr id="268" name="Google Shape;268;p16"/>
            <p:cNvSpPr/>
            <p:nvPr/>
          </p:nvSpPr>
          <p:spPr>
            <a:xfrm>
              <a:off x="0" y="0"/>
              <a:ext cx="1816235" cy="2486357"/>
            </a:xfrm>
            <a:custGeom>
              <a:rect b="b" l="l" r="r" t="t"/>
              <a:pathLst>
                <a:path extrusionOk="0" h="2486357" w="1816235">
                  <a:moveTo>
                    <a:pt x="129739" y="0"/>
                  </a:moveTo>
                  <a:lnTo>
                    <a:pt x="1686496" y="0"/>
                  </a:lnTo>
                  <a:cubicBezTo>
                    <a:pt x="1720905" y="0"/>
                    <a:pt x="1753904" y="13669"/>
                    <a:pt x="1778235" y="38000"/>
                  </a:cubicBezTo>
                  <a:cubicBezTo>
                    <a:pt x="1802566" y="62331"/>
                    <a:pt x="1816235" y="95330"/>
                    <a:pt x="1816235" y="129739"/>
                  </a:cubicBezTo>
                  <a:lnTo>
                    <a:pt x="1816235" y="2356618"/>
                  </a:lnTo>
                  <a:cubicBezTo>
                    <a:pt x="1816235" y="2391027"/>
                    <a:pt x="1802566" y="2424026"/>
                    <a:pt x="1778235" y="2448357"/>
                  </a:cubicBezTo>
                  <a:cubicBezTo>
                    <a:pt x="1753904" y="2472688"/>
                    <a:pt x="1720905" y="2486357"/>
                    <a:pt x="1686496" y="2486357"/>
                  </a:cubicBezTo>
                  <a:lnTo>
                    <a:pt x="129739" y="2486357"/>
                  </a:lnTo>
                  <a:cubicBezTo>
                    <a:pt x="58086" y="2486357"/>
                    <a:pt x="0" y="2428271"/>
                    <a:pt x="0" y="2356618"/>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69" name="Google Shape;269;p16"/>
            <p:cNvSpPr txBox="1"/>
            <p:nvPr/>
          </p:nvSpPr>
          <p:spPr>
            <a:xfrm>
              <a:off x="0" y="-38100"/>
              <a:ext cx="1816235" cy="2524457"/>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70" name="Google Shape;270;p16"/>
          <p:cNvGrpSpPr/>
          <p:nvPr/>
        </p:nvGrpSpPr>
        <p:grpSpPr>
          <a:xfrm>
            <a:off x="1193418" y="7923301"/>
            <a:ext cx="1361944" cy="1425785"/>
            <a:chOff x="0" y="-38100"/>
            <a:chExt cx="812800" cy="850900"/>
          </a:xfrm>
        </p:grpSpPr>
        <p:sp>
          <p:nvSpPr>
            <p:cNvPr id="271" name="Google Shape;271;p16"/>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2" name="Google Shape;272;p16"/>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73" name="Google Shape;273;p16"/>
          <p:cNvGrpSpPr/>
          <p:nvPr/>
        </p:nvGrpSpPr>
        <p:grpSpPr>
          <a:xfrm>
            <a:off x="4829250" y="7923301"/>
            <a:ext cx="1361944" cy="1425785"/>
            <a:chOff x="0" y="-38100"/>
            <a:chExt cx="812800" cy="850900"/>
          </a:xfrm>
        </p:grpSpPr>
        <p:sp>
          <p:nvSpPr>
            <p:cNvPr id="274" name="Google Shape;274;p16"/>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5" name="Google Shape;275;p16"/>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76" name="Google Shape;276;p16"/>
          <p:cNvGrpSpPr/>
          <p:nvPr/>
        </p:nvGrpSpPr>
        <p:grpSpPr>
          <a:xfrm>
            <a:off x="8460036" y="7923301"/>
            <a:ext cx="1361944" cy="1425785"/>
            <a:chOff x="0" y="-38100"/>
            <a:chExt cx="812800" cy="850900"/>
          </a:xfrm>
        </p:grpSpPr>
        <p:sp>
          <p:nvSpPr>
            <p:cNvPr id="277" name="Google Shape;277;p16"/>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78" name="Google Shape;278;p16"/>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79" name="Google Shape;279;p16"/>
          <p:cNvGrpSpPr/>
          <p:nvPr/>
        </p:nvGrpSpPr>
        <p:grpSpPr>
          <a:xfrm>
            <a:off x="12090821" y="7923301"/>
            <a:ext cx="1361944" cy="1425785"/>
            <a:chOff x="0" y="-38100"/>
            <a:chExt cx="812800" cy="850900"/>
          </a:xfrm>
        </p:grpSpPr>
        <p:sp>
          <p:nvSpPr>
            <p:cNvPr id="280" name="Google Shape;280;p16"/>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1" name="Google Shape;281;p16"/>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cxnSp>
        <p:nvCxnSpPr>
          <p:cNvPr id="282" name="Google Shape;282;p16"/>
          <p:cNvCxnSpPr/>
          <p:nvPr/>
        </p:nvCxnSpPr>
        <p:spPr>
          <a:xfrm>
            <a:off x="2555362" y="8668114"/>
            <a:ext cx="2273888" cy="0"/>
          </a:xfrm>
          <a:prstGeom prst="straightConnector1">
            <a:avLst/>
          </a:prstGeom>
          <a:noFill/>
          <a:ln cap="flat" cmpd="sng" w="66675">
            <a:solidFill>
              <a:srgbClr val="1A1A1A"/>
            </a:solidFill>
            <a:prstDash val="solid"/>
            <a:round/>
            <a:headEnd len="sm" w="sm" type="none"/>
            <a:tailEnd len="med" w="med" type="triangle"/>
          </a:ln>
        </p:spPr>
      </p:cxnSp>
      <p:cxnSp>
        <p:nvCxnSpPr>
          <p:cNvPr id="283" name="Google Shape;283;p16"/>
          <p:cNvCxnSpPr/>
          <p:nvPr/>
        </p:nvCxnSpPr>
        <p:spPr>
          <a:xfrm>
            <a:off x="6184549" y="8702491"/>
            <a:ext cx="2273888" cy="0"/>
          </a:xfrm>
          <a:prstGeom prst="straightConnector1">
            <a:avLst/>
          </a:prstGeom>
          <a:noFill/>
          <a:ln cap="flat" cmpd="sng" w="66675">
            <a:solidFill>
              <a:srgbClr val="1A1A1A"/>
            </a:solidFill>
            <a:prstDash val="solid"/>
            <a:round/>
            <a:headEnd len="sm" w="sm" type="none"/>
            <a:tailEnd len="med" w="med" type="triangle"/>
          </a:ln>
        </p:spPr>
      </p:cxnSp>
      <p:cxnSp>
        <p:nvCxnSpPr>
          <p:cNvPr id="284" name="Google Shape;284;p16"/>
          <p:cNvCxnSpPr/>
          <p:nvPr/>
        </p:nvCxnSpPr>
        <p:spPr>
          <a:xfrm>
            <a:off x="9816934" y="8702491"/>
            <a:ext cx="2273888" cy="0"/>
          </a:xfrm>
          <a:prstGeom prst="straightConnector1">
            <a:avLst/>
          </a:prstGeom>
          <a:noFill/>
          <a:ln cap="flat" cmpd="sng" w="66675">
            <a:solidFill>
              <a:srgbClr val="1A1A1A"/>
            </a:solidFill>
            <a:prstDash val="solid"/>
            <a:round/>
            <a:headEnd len="sm" w="sm" type="none"/>
            <a:tailEnd len="med" w="med" type="triangle"/>
          </a:ln>
        </p:spPr>
      </p:cxnSp>
      <p:grpSp>
        <p:nvGrpSpPr>
          <p:cNvPr id="285" name="Google Shape;285;p16"/>
          <p:cNvGrpSpPr/>
          <p:nvPr/>
        </p:nvGrpSpPr>
        <p:grpSpPr>
          <a:xfrm>
            <a:off x="14889198" y="4074984"/>
            <a:ext cx="3043319" cy="4278846"/>
            <a:chOff x="0" y="-38100"/>
            <a:chExt cx="1816235" cy="2553590"/>
          </a:xfrm>
        </p:grpSpPr>
        <p:sp>
          <p:nvSpPr>
            <p:cNvPr id="286" name="Google Shape;286;p16"/>
            <p:cNvSpPr/>
            <p:nvPr/>
          </p:nvSpPr>
          <p:spPr>
            <a:xfrm>
              <a:off x="0" y="0"/>
              <a:ext cx="1816235" cy="2515490"/>
            </a:xfrm>
            <a:custGeom>
              <a:rect b="b" l="l" r="r" t="t"/>
              <a:pathLst>
                <a:path extrusionOk="0" h="2515490" w="1816235">
                  <a:moveTo>
                    <a:pt x="129739" y="0"/>
                  </a:moveTo>
                  <a:lnTo>
                    <a:pt x="1686496" y="0"/>
                  </a:lnTo>
                  <a:cubicBezTo>
                    <a:pt x="1720905" y="0"/>
                    <a:pt x="1753904" y="13669"/>
                    <a:pt x="1778235" y="38000"/>
                  </a:cubicBezTo>
                  <a:cubicBezTo>
                    <a:pt x="1802566" y="62331"/>
                    <a:pt x="1816235" y="95330"/>
                    <a:pt x="1816235" y="129739"/>
                  </a:cubicBezTo>
                  <a:lnTo>
                    <a:pt x="1816235" y="2385751"/>
                  </a:lnTo>
                  <a:cubicBezTo>
                    <a:pt x="1816235" y="2457404"/>
                    <a:pt x="1758149" y="2515490"/>
                    <a:pt x="1686496" y="2515490"/>
                  </a:cubicBezTo>
                  <a:lnTo>
                    <a:pt x="129739" y="2515490"/>
                  </a:lnTo>
                  <a:cubicBezTo>
                    <a:pt x="95330" y="2515490"/>
                    <a:pt x="62331" y="2501821"/>
                    <a:pt x="38000" y="2477490"/>
                  </a:cubicBezTo>
                  <a:cubicBezTo>
                    <a:pt x="13669" y="2453159"/>
                    <a:pt x="0" y="2420160"/>
                    <a:pt x="0" y="2385751"/>
                  </a:cubicBezTo>
                  <a:lnTo>
                    <a:pt x="0" y="129739"/>
                  </a:lnTo>
                  <a:cubicBezTo>
                    <a:pt x="0" y="95330"/>
                    <a:pt x="13669" y="62331"/>
                    <a:pt x="38000" y="38000"/>
                  </a:cubicBezTo>
                  <a:cubicBezTo>
                    <a:pt x="62331" y="13669"/>
                    <a:pt x="95330" y="0"/>
                    <a:pt x="12973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87" name="Google Shape;287;p16"/>
            <p:cNvSpPr txBox="1"/>
            <p:nvPr/>
          </p:nvSpPr>
          <p:spPr>
            <a:xfrm>
              <a:off x="0" y="-38100"/>
              <a:ext cx="1816235" cy="255359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288" name="Google Shape;288;p16"/>
          <p:cNvGrpSpPr/>
          <p:nvPr/>
        </p:nvGrpSpPr>
        <p:grpSpPr>
          <a:xfrm>
            <a:off x="15721607" y="7938716"/>
            <a:ext cx="1361944" cy="1425785"/>
            <a:chOff x="0" y="-38100"/>
            <a:chExt cx="812800" cy="850900"/>
          </a:xfrm>
        </p:grpSpPr>
        <p:sp>
          <p:nvSpPr>
            <p:cNvPr id="289" name="Google Shape;289;p16"/>
            <p:cNvSpPr/>
            <p:nvPr/>
          </p:nvSpPr>
          <p:spPr>
            <a:xfrm>
              <a:off x="0" y="0"/>
              <a:ext cx="812800" cy="812800"/>
            </a:xfrm>
            <a:custGeom>
              <a:rect b="b" l="l" r="r" t="t"/>
              <a:pathLst>
                <a:path extrusionOk="0" h="812800" w="812800">
                  <a:moveTo>
                    <a:pt x="289908" y="0"/>
                  </a:moveTo>
                  <a:lnTo>
                    <a:pt x="522892" y="0"/>
                  </a:lnTo>
                  <a:cubicBezTo>
                    <a:pt x="599781" y="0"/>
                    <a:pt x="673520" y="30544"/>
                    <a:pt x="727888" y="84912"/>
                  </a:cubicBezTo>
                  <a:cubicBezTo>
                    <a:pt x="782256" y="139280"/>
                    <a:pt x="812800" y="213019"/>
                    <a:pt x="812800" y="289908"/>
                  </a:cubicBezTo>
                  <a:lnTo>
                    <a:pt x="812800" y="522892"/>
                  </a:lnTo>
                  <a:cubicBezTo>
                    <a:pt x="812800" y="599781"/>
                    <a:pt x="782256" y="673520"/>
                    <a:pt x="727888" y="727888"/>
                  </a:cubicBezTo>
                  <a:cubicBezTo>
                    <a:pt x="673520" y="782256"/>
                    <a:pt x="599781" y="812800"/>
                    <a:pt x="522892" y="812800"/>
                  </a:cubicBezTo>
                  <a:lnTo>
                    <a:pt x="289908" y="812800"/>
                  </a:lnTo>
                  <a:cubicBezTo>
                    <a:pt x="213019" y="812800"/>
                    <a:pt x="139280" y="782256"/>
                    <a:pt x="84912" y="727888"/>
                  </a:cubicBezTo>
                  <a:cubicBezTo>
                    <a:pt x="30544" y="673520"/>
                    <a:pt x="0" y="599781"/>
                    <a:pt x="0" y="522892"/>
                  </a:cubicBezTo>
                  <a:lnTo>
                    <a:pt x="0" y="289908"/>
                  </a:lnTo>
                  <a:cubicBezTo>
                    <a:pt x="0" y="213019"/>
                    <a:pt x="30544" y="139280"/>
                    <a:pt x="84912" y="84912"/>
                  </a:cubicBezTo>
                  <a:cubicBezTo>
                    <a:pt x="139280" y="30544"/>
                    <a:pt x="213019" y="0"/>
                    <a:pt x="289908" y="0"/>
                  </a:cubicBezTo>
                  <a:close/>
                </a:path>
              </a:pathLst>
            </a:custGeom>
            <a:solidFill>
              <a:srgbClr val="FFFFFF"/>
            </a:solidFill>
            <a:ln cap="rnd" cmpd="sng" w="381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0" name="Google Shape;290;p16"/>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cxnSp>
        <p:nvCxnSpPr>
          <p:cNvPr id="291" name="Google Shape;291;p16"/>
          <p:cNvCxnSpPr/>
          <p:nvPr/>
        </p:nvCxnSpPr>
        <p:spPr>
          <a:xfrm>
            <a:off x="13455769" y="8702491"/>
            <a:ext cx="2273888" cy="0"/>
          </a:xfrm>
          <a:prstGeom prst="straightConnector1">
            <a:avLst/>
          </a:prstGeom>
          <a:noFill/>
          <a:ln cap="flat" cmpd="sng" w="66675">
            <a:solidFill>
              <a:srgbClr val="1A1A1A"/>
            </a:solidFill>
            <a:prstDash val="solid"/>
            <a:round/>
            <a:headEnd len="sm" w="sm" type="none"/>
            <a:tailEnd len="med" w="med" type="triangle"/>
          </a:ln>
        </p:spPr>
      </p:cxnSp>
      <p:sp>
        <p:nvSpPr>
          <p:cNvPr id="292" name="Google Shape;292;p16"/>
          <p:cNvSpPr/>
          <p:nvPr/>
        </p:nvSpPr>
        <p:spPr>
          <a:xfrm>
            <a:off x="12309367" y="8216821"/>
            <a:ext cx="924852" cy="964643"/>
          </a:xfrm>
          <a:custGeom>
            <a:rect b="b" l="l" r="r" t="t"/>
            <a:pathLst>
              <a:path extrusionOk="0" h="964643" w="924852">
                <a:moveTo>
                  <a:pt x="0" y="0"/>
                </a:moveTo>
                <a:lnTo>
                  <a:pt x="924852" y="0"/>
                </a:lnTo>
                <a:lnTo>
                  <a:pt x="924852" y="964643"/>
                </a:lnTo>
                <a:lnTo>
                  <a:pt x="0" y="9646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3" name="Google Shape;293;p16"/>
          <p:cNvSpPr/>
          <p:nvPr/>
        </p:nvSpPr>
        <p:spPr>
          <a:xfrm>
            <a:off x="1328468" y="8137606"/>
            <a:ext cx="1091845" cy="1091845"/>
          </a:xfrm>
          <a:custGeom>
            <a:rect b="b" l="l" r="r" t="t"/>
            <a:pathLst>
              <a:path extrusionOk="0" h="1091845" w="1091845">
                <a:moveTo>
                  <a:pt x="0" y="0"/>
                </a:moveTo>
                <a:lnTo>
                  <a:pt x="1091845" y="0"/>
                </a:lnTo>
                <a:lnTo>
                  <a:pt x="1091845" y="1091845"/>
                </a:lnTo>
                <a:lnTo>
                  <a:pt x="0" y="1091845"/>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4" name="Google Shape;294;p16"/>
          <p:cNvSpPr/>
          <p:nvPr/>
        </p:nvSpPr>
        <p:spPr>
          <a:xfrm>
            <a:off x="4962600" y="8149617"/>
            <a:ext cx="1105747" cy="1105747"/>
          </a:xfrm>
          <a:custGeom>
            <a:rect b="b" l="l" r="r" t="t"/>
            <a:pathLst>
              <a:path extrusionOk="0" h="1105747" w="1105747">
                <a:moveTo>
                  <a:pt x="0" y="0"/>
                </a:moveTo>
                <a:lnTo>
                  <a:pt x="1105747" y="0"/>
                </a:lnTo>
                <a:lnTo>
                  <a:pt x="1105747" y="1105747"/>
                </a:lnTo>
                <a:lnTo>
                  <a:pt x="0" y="110574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5" name="Google Shape;295;p16"/>
          <p:cNvSpPr/>
          <p:nvPr/>
        </p:nvSpPr>
        <p:spPr>
          <a:xfrm>
            <a:off x="8655873" y="8128197"/>
            <a:ext cx="981299" cy="1079834"/>
          </a:xfrm>
          <a:custGeom>
            <a:rect b="b" l="l" r="r" t="t"/>
            <a:pathLst>
              <a:path extrusionOk="0" h="1079834" w="981299">
                <a:moveTo>
                  <a:pt x="0" y="0"/>
                </a:moveTo>
                <a:lnTo>
                  <a:pt x="981299" y="0"/>
                </a:lnTo>
                <a:lnTo>
                  <a:pt x="981299" y="1079834"/>
                </a:lnTo>
                <a:lnTo>
                  <a:pt x="0" y="1079834"/>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6" name="Google Shape;296;p16"/>
          <p:cNvSpPr/>
          <p:nvPr/>
        </p:nvSpPr>
        <p:spPr>
          <a:xfrm>
            <a:off x="15910631" y="8195505"/>
            <a:ext cx="1059859" cy="1059859"/>
          </a:xfrm>
          <a:custGeom>
            <a:rect b="b" l="l" r="r" t="t"/>
            <a:pathLst>
              <a:path extrusionOk="0" h="1059859" w="1059859">
                <a:moveTo>
                  <a:pt x="0" y="0"/>
                </a:moveTo>
                <a:lnTo>
                  <a:pt x="1059860" y="0"/>
                </a:lnTo>
                <a:lnTo>
                  <a:pt x="1059860" y="1059859"/>
                </a:lnTo>
                <a:lnTo>
                  <a:pt x="0" y="105985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7" name="Google Shape;297;p16"/>
          <p:cNvSpPr txBox="1"/>
          <p:nvPr/>
        </p:nvSpPr>
        <p:spPr>
          <a:xfrm>
            <a:off x="741894" y="5679559"/>
            <a:ext cx="2270497" cy="131445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2165">
                <a:solidFill>
                  <a:srgbClr val="1A1A1A"/>
                </a:solidFill>
                <a:latin typeface="Arial"/>
                <a:ea typeface="Arial"/>
                <a:cs typeface="Arial"/>
                <a:sym typeface="Arial"/>
              </a:rPr>
              <a:t>Slide the cups onto your axle to simulate train wheels. </a:t>
            </a:r>
            <a:endParaRPr/>
          </a:p>
        </p:txBody>
      </p:sp>
      <p:sp>
        <p:nvSpPr>
          <p:cNvPr id="298" name="Google Shape;298;p16"/>
          <p:cNvSpPr txBox="1"/>
          <p:nvPr/>
        </p:nvSpPr>
        <p:spPr>
          <a:xfrm>
            <a:off x="538806" y="4767497"/>
            <a:ext cx="2676673" cy="629916"/>
          </a:xfrm>
          <a:prstGeom prst="rect">
            <a:avLst/>
          </a:prstGeom>
          <a:noFill/>
          <a:ln>
            <a:noFill/>
          </a:ln>
        </p:spPr>
        <p:txBody>
          <a:bodyPr anchorCtr="0" anchor="t" bIns="0" lIns="0" spcFirstLastPara="1" rIns="0" wrap="square" tIns="0">
            <a:spAutoFit/>
          </a:bodyPr>
          <a:lstStyle/>
          <a:p>
            <a:pPr indent="0" lvl="0" marL="0" marR="0" rtl="0" algn="ctr">
              <a:lnSpc>
                <a:spcPct val="142016"/>
              </a:lnSpc>
              <a:spcBef>
                <a:spcPts val="0"/>
              </a:spcBef>
              <a:spcAft>
                <a:spcPts val="0"/>
              </a:spcAft>
              <a:buNone/>
            </a:pPr>
            <a:r>
              <a:rPr lang="en-US" sz="3789">
                <a:solidFill>
                  <a:srgbClr val="EC4F29"/>
                </a:solidFill>
                <a:latin typeface="Arial"/>
                <a:ea typeface="Arial"/>
                <a:cs typeface="Arial"/>
                <a:sym typeface="Arial"/>
              </a:rPr>
              <a:t>Build</a:t>
            </a:r>
            <a:endParaRPr/>
          </a:p>
        </p:txBody>
      </p:sp>
      <p:sp>
        <p:nvSpPr>
          <p:cNvPr id="299" name="Google Shape;299;p16"/>
          <p:cNvSpPr txBox="1"/>
          <p:nvPr/>
        </p:nvSpPr>
        <p:spPr>
          <a:xfrm>
            <a:off x="3314284" y="2355740"/>
            <a:ext cx="11648401" cy="102592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8000">
                <a:solidFill>
                  <a:srgbClr val="000000"/>
                </a:solidFill>
                <a:latin typeface="Arial"/>
                <a:ea typeface="Arial"/>
                <a:cs typeface="Arial"/>
                <a:sym typeface="Arial"/>
              </a:rPr>
              <a:t>Experiment Steps</a:t>
            </a:r>
            <a:endParaRPr/>
          </a:p>
        </p:txBody>
      </p:sp>
      <p:sp>
        <p:nvSpPr>
          <p:cNvPr id="300" name="Google Shape;300;p16"/>
          <p:cNvSpPr txBox="1"/>
          <p:nvPr/>
        </p:nvSpPr>
        <p:spPr>
          <a:xfrm>
            <a:off x="4370528" y="5863606"/>
            <a:ext cx="2270497" cy="666750"/>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2165">
                <a:solidFill>
                  <a:srgbClr val="1A1A1A"/>
                </a:solidFill>
                <a:latin typeface="Arial"/>
                <a:ea typeface="Arial"/>
                <a:cs typeface="Arial"/>
                <a:sym typeface="Arial"/>
              </a:rPr>
              <a:t>Roll your model down the track.</a:t>
            </a:r>
            <a:endParaRPr/>
          </a:p>
        </p:txBody>
      </p:sp>
      <p:sp>
        <p:nvSpPr>
          <p:cNvPr id="301" name="Google Shape;301;p16"/>
          <p:cNvSpPr txBox="1"/>
          <p:nvPr/>
        </p:nvSpPr>
        <p:spPr>
          <a:xfrm>
            <a:off x="4172115" y="4767497"/>
            <a:ext cx="2676673" cy="629916"/>
          </a:xfrm>
          <a:prstGeom prst="rect">
            <a:avLst/>
          </a:prstGeom>
          <a:noFill/>
          <a:ln>
            <a:noFill/>
          </a:ln>
        </p:spPr>
        <p:txBody>
          <a:bodyPr anchorCtr="0" anchor="t" bIns="0" lIns="0" spcFirstLastPara="1" rIns="0" wrap="square" tIns="0">
            <a:spAutoFit/>
          </a:bodyPr>
          <a:lstStyle/>
          <a:p>
            <a:pPr indent="0" lvl="0" marL="0" marR="0" rtl="0" algn="ctr">
              <a:lnSpc>
                <a:spcPct val="142016"/>
              </a:lnSpc>
              <a:spcBef>
                <a:spcPts val="0"/>
              </a:spcBef>
              <a:spcAft>
                <a:spcPts val="0"/>
              </a:spcAft>
              <a:buNone/>
            </a:pPr>
            <a:r>
              <a:rPr lang="en-US" sz="3789">
                <a:solidFill>
                  <a:srgbClr val="EC4F29"/>
                </a:solidFill>
                <a:latin typeface="Arial"/>
                <a:ea typeface="Arial"/>
                <a:cs typeface="Arial"/>
                <a:sym typeface="Arial"/>
              </a:rPr>
              <a:t>Test Run</a:t>
            </a:r>
            <a:endParaRPr/>
          </a:p>
        </p:txBody>
      </p:sp>
      <p:sp>
        <p:nvSpPr>
          <p:cNvPr id="302" name="Google Shape;302;p16"/>
          <p:cNvSpPr txBox="1"/>
          <p:nvPr/>
        </p:nvSpPr>
        <p:spPr>
          <a:xfrm>
            <a:off x="8008511" y="5701681"/>
            <a:ext cx="2270497" cy="980076"/>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2165">
                <a:solidFill>
                  <a:srgbClr val="1A1A1A"/>
                </a:solidFill>
                <a:latin typeface="Arial"/>
                <a:ea typeface="Arial"/>
                <a:cs typeface="Arial"/>
                <a:sym typeface="Arial"/>
              </a:rPr>
              <a:t>Did it stay on track? If not, what happened?</a:t>
            </a:r>
            <a:endParaRPr/>
          </a:p>
        </p:txBody>
      </p:sp>
      <p:sp>
        <p:nvSpPr>
          <p:cNvPr id="303" name="Google Shape;303;p16"/>
          <p:cNvSpPr txBox="1"/>
          <p:nvPr/>
        </p:nvSpPr>
        <p:spPr>
          <a:xfrm>
            <a:off x="7805423" y="4767497"/>
            <a:ext cx="2676673" cy="629916"/>
          </a:xfrm>
          <a:prstGeom prst="rect">
            <a:avLst/>
          </a:prstGeom>
          <a:noFill/>
          <a:ln>
            <a:noFill/>
          </a:ln>
        </p:spPr>
        <p:txBody>
          <a:bodyPr anchorCtr="0" anchor="t" bIns="0" lIns="0" spcFirstLastPara="1" rIns="0" wrap="square" tIns="0">
            <a:spAutoFit/>
          </a:bodyPr>
          <a:lstStyle/>
          <a:p>
            <a:pPr indent="0" lvl="0" marL="0" marR="0" rtl="0" algn="ctr">
              <a:lnSpc>
                <a:spcPct val="142016"/>
              </a:lnSpc>
              <a:spcBef>
                <a:spcPts val="0"/>
              </a:spcBef>
              <a:spcAft>
                <a:spcPts val="0"/>
              </a:spcAft>
              <a:buNone/>
            </a:pPr>
            <a:r>
              <a:rPr lang="en-US" sz="3789">
                <a:solidFill>
                  <a:srgbClr val="EC4F29"/>
                </a:solidFill>
                <a:latin typeface="Arial"/>
                <a:ea typeface="Arial"/>
                <a:cs typeface="Arial"/>
                <a:sym typeface="Arial"/>
              </a:rPr>
              <a:t>Evaluate</a:t>
            </a:r>
            <a:endParaRPr/>
          </a:p>
        </p:txBody>
      </p:sp>
      <p:sp>
        <p:nvSpPr>
          <p:cNvPr id="304" name="Google Shape;304;p16"/>
          <p:cNvSpPr txBox="1"/>
          <p:nvPr/>
        </p:nvSpPr>
        <p:spPr>
          <a:xfrm>
            <a:off x="11646494" y="5842847"/>
            <a:ext cx="2270497" cy="980076"/>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2165">
                <a:solidFill>
                  <a:srgbClr val="1A1A1A"/>
                </a:solidFill>
                <a:latin typeface="Arial"/>
                <a:ea typeface="Arial"/>
                <a:cs typeface="Arial"/>
                <a:sym typeface="Arial"/>
              </a:rPr>
              <a:t>Change the spacing or angle and test again.</a:t>
            </a:r>
            <a:endParaRPr/>
          </a:p>
        </p:txBody>
      </p:sp>
      <p:sp>
        <p:nvSpPr>
          <p:cNvPr id="305" name="Google Shape;305;p16"/>
          <p:cNvSpPr txBox="1"/>
          <p:nvPr/>
        </p:nvSpPr>
        <p:spPr>
          <a:xfrm>
            <a:off x="11438732" y="4767497"/>
            <a:ext cx="2676673" cy="629916"/>
          </a:xfrm>
          <a:prstGeom prst="rect">
            <a:avLst/>
          </a:prstGeom>
          <a:noFill/>
          <a:ln>
            <a:noFill/>
          </a:ln>
        </p:spPr>
        <p:txBody>
          <a:bodyPr anchorCtr="0" anchor="t" bIns="0" lIns="0" spcFirstLastPara="1" rIns="0" wrap="square" tIns="0">
            <a:spAutoFit/>
          </a:bodyPr>
          <a:lstStyle/>
          <a:p>
            <a:pPr indent="0" lvl="0" marL="0" marR="0" rtl="0" algn="ctr">
              <a:lnSpc>
                <a:spcPct val="142016"/>
              </a:lnSpc>
              <a:spcBef>
                <a:spcPts val="0"/>
              </a:spcBef>
              <a:spcAft>
                <a:spcPts val="0"/>
              </a:spcAft>
              <a:buNone/>
            </a:pPr>
            <a:r>
              <a:rPr lang="en-US" sz="3789">
                <a:solidFill>
                  <a:srgbClr val="EC4F29"/>
                </a:solidFill>
                <a:latin typeface="Arial"/>
                <a:ea typeface="Arial"/>
                <a:cs typeface="Arial"/>
                <a:sym typeface="Arial"/>
              </a:rPr>
              <a:t>Modify</a:t>
            </a:r>
            <a:endParaRPr/>
          </a:p>
        </p:txBody>
      </p:sp>
      <p:sp>
        <p:nvSpPr>
          <p:cNvPr id="306" name="Google Shape;306;p16"/>
          <p:cNvSpPr txBox="1"/>
          <p:nvPr/>
        </p:nvSpPr>
        <p:spPr>
          <a:xfrm>
            <a:off x="14889198" y="6004772"/>
            <a:ext cx="2856993" cy="980076"/>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2165">
                <a:solidFill>
                  <a:srgbClr val="1A1A1A"/>
                </a:solidFill>
                <a:latin typeface="Arial"/>
                <a:ea typeface="Arial"/>
                <a:cs typeface="Arial"/>
                <a:sym typeface="Arial"/>
              </a:rPr>
              <a:t>After 2-3 attempts, each team does a final run for the class.</a:t>
            </a:r>
            <a:endParaRPr/>
          </a:p>
        </p:txBody>
      </p:sp>
      <p:sp>
        <p:nvSpPr>
          <p:cNvPr id="307" name="Google Shape;307;p16"/>
          <p:cNvSpPr txBox="1"/>
          <p:nvPr/>
        </p:nvSpPr>
        <p:spPr>
          <a:xfrm>
            <a:off x="15069518" y="4931049"/>
            <a:ext cx="2676673" cy="487313"/>
          </a:xfrm>
          <a:prstGeom prst="rect">
            <a:avLst/>
          </a:prstGeom>
          <a:noFill/>
          <a:ln>
            <a:noFill/>
          </a:ln>
        </p:spPr>
        <p:txBody>
          <a:bodyPr anchorCtr="0" anchor="t" bIns="0" lIns="0" spcFirstLastPara="1" rIns="0" wrap="square" tIns="0">
            <a:spAutoFit/>
          </a:bodyPr>
          <a:lstStyle/>
          <a:p>
            <a:pPr indent="0" lvl="0" marL="0" marR="0" rtl="0" algn="ctr">
              <a:lnSpc>
                <a:spcPct val="98997"/>
              </a:lnSpc>
              <a:spcBef>
                <a:spcPts val="0"/>
              </a:spcBef>
              <a:spcAft>
                <a:spcPts val="0"/>
              </a:spcAft>
              <a:buNone/>
            </a:pPr>
            <a:r>
              <a:rPr lang="en-US" sz="3789">
                <a:solidFill>
                  <a:srgbClr val="EC4F29"/>
                </a:solidFill>
                <a:latin typeface="Arial"/>
                <a:ea typeface="Arial"/>
                <a:cs typeface="Arial"/>
                <a:sym typeface="Arial"/>
              </a:rPr>
              <a:t>Final Run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1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17" name="Google Shape;317;p17"/>
          <p:cNvGrpSpPr/>
          <p:nvPr/>
        </p:nvGrpSpPr>
        <p:grpSpPr>
          <a:xfrm>
            <a:off x="1028700" y="1695579"/>
            <a:ext cx="16230600" cy="2006506"/>
            <a:chOff x="0" y="-38100"/>
            <a:chExt cx="4274726" cy="528463"/>
          </a:xfrm>
        </p:grpSpPr>
        <p:sp>
          <p:nvSpPr>
            <p:cNvPr id="318" name="Google Shape;318;p17"/>
            <p:cNvSpPr/>
            <p:nvPr/>
          </p:nvSpPr>
          <p:spPr>
            <a:xfrm>
              <a:off x="0" y="0"/>
              <a:ext cx="4274726" cy="490363"/>
            </a:xfrm>
            <a:custGeom>
              <a:rect b="b" l="l" r="r" t="t"/>
              <a:pathLst>
                <a:path extrusionOk="0" h="490363" w="4274726">
                  <a:moveTo>
                    <a:pt x="24327" y="0"/>
                  </a:moveTo>
                  <a:lnTo>
                    <a:pt x="4250399" y="0"/>
                  </a:lnTo>
                  <a:cubicBezTo>
                    <a:pt x="4263834" y="0"/>
                    <a:pt x="4274726" y="10891"/>
                    <a:pt x="4274726" y="24327"/>
                  </a:cubicBezTo>
                  <a:lnTo>
                    <a:pt x="4274726" y="466036"/>
                  </a:lnTo>
                  <a:cubicBezTo>
                    <a:pt x="4274726" y="479471"/>
                    <a:pt x="4263834" y="490363"/>
                    <a:pt x="4250399" y="490363"/>
                  </a:cubicBezTo>
                  <a:lnTo>
                    <a:pt x="24327" y="490363"/>
                  </a:lnTo>
                  <a:cubicBezTo>
                    <a:pt x="10891" y="490363"/>
                    <a:pt x="0" y="479471"/>
                    <a:pt x="0" y="466036"/>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9" name="Google Shape;319;p17"/>
            <p:cNvSpPr txBox="1"/>
            <p:nvPr/>
          </p:nvSpPr>
          <p:spPr>
            <a:xfrm>
              <a:off x="0" y="-38100"/>
              <a:ext cx="4274726" cy="52846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20" name="Google Shape;320;p17"/>
          <p:cNvGrpSpPr/>
          <p:nvPr/>
        </p:nvGrpSpPr>
        <p:grpSpPr>
          <a:xfrm>
            <a:off x="1220019" y="4251689"/>
            <a:ext cx="3761490" cy="2486296"/>
            <a:chOff x="0" y="-38100"/>
            <a:chExt cx="2025441" cy="1338791"/>
          </a:xfrm>
        </p:grpSpPr>
        <p:sp>
          <p:nvSpPr>
            <p:cNvPr id="321" name="Google Shape;321;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2" name="Google Shape;322;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23" name="Google Shape;323;p17"/>
          <p:cNvGrpSpPr/>
          <p:nvPr/>
        </p:nvGrpSpPr>
        <p:grpSpPr>
          <a:xfrm>
            <a:off x="5382512" y="4251689"/>
            <a:ext cx="3761490" cy="2486296"/>
            <a:chOff x="0" y="-38100"/>
            <a:chExt cx="2025441" cy="1338791"/>
          </a:xfrm>
        </p:grpSpPr>
        <p:sp>
          <p:nvSpPr>
            <p:cNvPr id="324" name="Google Shape;324;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5" name="Google Shape;325;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26" name="Google Shape;326;p17"/>
          <p:cNvGrpSpPr/>
          <p:nvPr/>
        </p:nvGrpSpPr>
        <p:grpSpPr>
          <a:xfrm>
            <a:off x="1344145" y="6867254"/>
            <a:ext cx="3761490" cy="2486296"/>
            <a:chOff x="0" y="-38100"/>
            <a:chExt cx="2025441" cy="1338791"/>
          </a:xfrm>
        </p:grpSpPr>
        <p:sp>
          <p:nvSpPr>
            <p:cNvPr id="327" name="Google Shape;327;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8" name="Google Shape;328;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29" name="Google Shape;329;p17"/>
          <p:cNvGrpSpPr/>
          <p:nvPr/>
        </p:nvGrpSpPr>
        <p:grpSpPr>
          <a:xfrm>
            <a:off x="5382512" y="6867254"/>
            <a:ext cx="3761490" cy="2486296"/>
            <a:chOff x="0" y="-38100"/>
            <a:chExt cx="2025441" cy="1338791"/>
          </a:xfrm>
        </p:grpSpPr>
        <p:sp>
          <p:nvSpPr>
            <p:cNvPr id="330" name="Google Shape;330;p17"/>
            <p:cNvSpPr/>
            <p:nvPr/>
          </p:nvSpPr>
          <p:spPr>
            <a:xfrm>
              <a:off x="0" y="0"/>
              <a:ext cx="2025441" cy="1300691"/>
            </a:xfrm>
            <a:custGeom>
              <a:rect b="b" l="l" r="r" t="t"/>
              <a:pathLst>
                <a:path extrusionOk="0" h="1300691" w="2025441">
                  <a:moveTo>
                    <a:pt x="104969" y="0"/>
                  </a:moveTo>
                  <a:lnTo>
                    <a:pt x="1920472" y="0"/>
                  </a:lnTo>
                  <a:cubicBezTo>
                    <a:pt x="1948311" y="0"/>
                    <a:pt x="1975010" y="11059"/>
                    <a:pt x="1994696" y="30745"/>
                  </a:cubicBezTo>
                  <a:cubicBezTo>
                    <a:pt x="2014381" y="50430"/>
                    <a:pt x="2025441" y="77129"/>
                    <a:pt x="2025441" y="104969"/>
                  </a:cubicBezTo>
                  <a:lnTo>
                    <a:pt x="2025441" y="1195722"/>
                  </a:lnTo>
                  <a:cubicBezTo>
                    <a:pt x="2025441" y="1223562"/>
                    <a:pt x="2014381" y="1250261"/>
                    <a:pt x="1994696" y="1269946"/>
                  </a:cubicBezTo>
                  <a:cubicBezTo>
                    <a:pt x="1975010" y="1289632"/>
                    <a:pt x="1948311" y="1300691"/>
                    <a:pt x="1920472" y="1300691"/>
                  </a:cubicBezTo>
                  <a:lnTo>
                    <a:pt x="104969" y="1300691"/>
                  </a:lnTo>
                  <a:cubicBezTo>
                    <a:pt x="46996" y="1300691"/>
                    <a:pt x="0" y="1253695"/>
                    <a:pt x="0" y="1195722"/>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1" name="Google Shape;331;p17"/>
            <p:cNvSpPr txBox="1"/>
            <p:nvPr/>
          </p:nvSpPr>
          <p:spPr>
            <a:xfrm>
              <a:off x="0" y="-38100"/>
              <a:ext cx="2025440" cy="133879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32" name="Google Shape;332;p17"/>
          <p:cNvSpPr/>
          <p:nvPr/>
        </p:nvSpPr>
        <p:spPr>
          <a:xfrm>
            <a:off x="758522" y="3274051"/>
            <a:ext cx="5011376" cy="3338829"/>
          </a:xfrm>
          <a:custGeom>
            <a:rect b="b" l="l" r="r" t="t"/>
            <a:pathLst>
              <a:path extrusionOk="0" h="3338829" w="5011376">
                <a:moveTo>
                  <a:pt x="0" y="0"/>
                </a:moveTo>
                <a:lnTo>
                  <a:pt x="5011376" y="0"/>
                </a:lnTo>
                <a:lnTo>
                  <a:pt x="5011376" y="3338829"/>
                </a:lnTo>
                <a:lnTo>
                  <a:pt x="0" y="333882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3" name="Google Shape;333;p17"/>
          <p:cNvSpPr/>
          <p:nvPr/>
        </p:nvSpPr>
        <p:spPr>
          <a:xfrm>
            <a:off x="1695437" y="7064861"/>
            <a:ext cx="2762861" cy="1930549"/>
          </a:xfrm>
          <a:custGeom>
            <a:rect b="b" l="l" r="r" t="t"/>
            <a:pathLst>
              <a:path extrusionOk="0" h="1930549" w="2762861">
                <a:moveTo>
                  <a:pt x="0" y="0"/>
                </a:moveTo>
                <a:lnTo>
                  <a:pt x="2762860" y="0"/>
                </a:lnTo>
                <a:lnTo>
                  <a:pt x="2762860" y="1930549"/>
                </a:lnTo>
                <a:lnTo>
                  <a:pt x="0" y="19305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4" name="Google Shape;334;p17"/>
          <p:cNvSpPr/>
          <p:nvPr/>
        </p:nvSpPr>
        <p:spPr>
          <a:xfrm rot="-1740468">
            <a:off x="5671197" y="7667713"/>
            <a:ext cx="2519758" cy="129138"/>
          </a:xfrm>
          <a:custGeom>
            <a:rect b="b" l="l" r="r" t="t"/>
            <a:pathLst>
              <a:path extrusionOk="0" h="129138" w="2519758">
                <a:moveTo>
                  <a:pt x="0" y="0"/>
                </a:moveTo>
                <a:lnTo>
                  <a:pt x="2519758" y="0"/>
                </a:lnTo>
                <a:lnTo>
                  <a:pt x="2519758" y="129137"/>
                </a:lnTo>
                <a:lnTo>
                  <a:pt x="0" y="12913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5" name="Google Shape;335;p17"/>
          <p:cNvSpPr/>
          <p:nvPr/>
        </p:nvSpPr>
        <p:spPr>
          <a:xfrm rot="-1740468">
            <a:off x="6750978" y="7667713"/>
            <a:ext cx="2519758" cy="129138"/>
          </a:xfrm>
          <a:custGeom>
            <a:rect b="b" l="l" r="r" t="t"/>
            <a:pathLst>
              <a:path extrusionOk="0" h="129138" w="2519758">
                <a:moveTo>
                  <a:pt x="0" y="0"/>
                </a:moveTo>
                <a:lnTo>
                  <a:pt x="2519758" y="0"/>
                </a:lnTo>
                <a:lnTo>
                  <a:pt x="2519758" y="129137"/>
                </a:lnTo>
                <a:lnTo>
                  <a:pt x="0" y="129137"/>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6" name="Google Shape;336;p17"/>
          <p:cNvSpPr/>
          <p:nvPr/>
        </p:nvSpPr>
        <p:spPr>
          <a:xfrm>
            <a:off x="6042548" y="4384779"/>
            <a:ext cx="2441416" cy="1354986"/>
          </a:xfrm>
          <a:custGeom>
            <a:rect b="b" l="l" r="r" t="t"/>
            <a:pathLst>
              <a:path extrusionOk="0" h="1354986" w="2441416">
                <a:moveTo>
                  <a:pt x="0" y="0"/>
                </a:moveTo>
                <a:lnTo>
                  <a:pt x="2441416" y="0"/>
                </a:lnTo>
                <a:lnTo>
                  <a:pt x="2441416" y="1354986"/>
                </a:lnTo>
                <a:lnTo>
                  <a:pt x="0" y="1354986"/>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7" name="Google Shape;337;p17"/>
          <p:cNvSpPr txBox="1"/>
          <p:nvPr/>
        </p:nvSpPr>
        <p:spPr>
          <a:xfrm>
            <a:off x="3858438" y="3002811"/>
            <a:ext cx="10571124"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Per Group</a:t>
            </a:r>
            <a:endParaRPr/>
          </a:p>
        </p:txBody>
      </p:sp>
      <p:sp>
        <p:nvSpPr>
          <p:cNvPr id="338" name="Google Shape;338;p17"/>
          <p:cNvSpPr txBox="1"/>
          <p:nvPr/>
        </p:nvSpPr>
        <p:spPr>
          <a:xfrm>
            <a:off x="3319799" y="2092856"/>
            <a:ext cx="11648401" cy="1025922"/>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US" sz="8000">
                <a:solidFill>
                  <a:srgbClr val="1A1A1A"/>
                </a:solidFill>
                <a:latin typeface="Arial"/>
                <a:ea typeface="Arial"/>
                <a:cs typeface="Arial"/>
                <a:sym typeface="Arial"/>
              </a:rPr>
              <a:t>Materials  </a:t>
            </a:r>
            <a:endParaRPr/>
          </a:p>
        </p:txBody>
      </p:sp>
      <p:sp>
        <p:nvSpPr>
          <p:cNvPr id="339" name="Google Shape;339;p17"/>
          <p:cNvSpPr txBox="1"/>
          <p:nvPr/>
        </p:nvSpPr>
        <p:spPr>
          <a:xfrm>
            <a:off x="1420062" y="5955030"/>
            <a:ext cx="3361500" cy="369300"/>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2 </a:t>
            </a:r>
            <a:r>
              <a:rPr lang="en-US" sz="2400">
                <a:solidFill>
                  <a:srgbClr val="1A1A1A"/>
                </a:solidFill>
              </a:rPr>
              <a:t>styrofoam</a:t>
            </a:r>
            <a:r>
              <a:rPr lang="en-US" sz="2400">
                <a:solidFill>
                  <a:srgbClr val="1A1A1A"/>
                </a:solidFill>
                <a:latin typeface="Arial"/>
                <a:ea typeface="Arial"/>
                <a:cs typeface="Arial"/>
                <a:sym typeface="Arial"/>
              </a:rPr>
              <a:t> cups</a:t>
            </a:r>
            <a:endParaRPr/>
          </a:p>
        </p:txBody>
      </p:sp>
      <p:sp>
        <p:nvSpPr>
          <p:cNvPr id="340" name="Google Shape;340;p17"/>
          <p:cNvSpPr txBox="1"/>
          <p:nvPr/>
        </p:nvSpPr>
        <p:spPr>
          <a:xfrm>
            <a:off x="5582555" y="5673090"/>
            <a:ext cx="3361402" cy="843915"/>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1 wooden dowel or pencil (axle)</a:t>
            </a:r>
            <a:endParaRPr/>
          </a:p>
        </p:txBody>
      </p:sp>
      <p:sp>
        <p:nvSpPr>
          <p:cNvPr id="341" name="Google Shape;341;p17"/>
          <p:cNvSpPr txBox="1"/>
          <p:nvPr/>
        </p:nvSpPr>
        <p:spPr>
          <a:xfrm>
            <a:off x="1420062" y="8749665"/>
            <a:ext cx="3361402" cy="39703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Tape</a:t>
            </a:r>
            <a:endParaRPr/>
          </a:p>
        </p:txBody>
      </p:sp>
      <p:sp>
        <p:nvSpPr>
          <p:cNvPr id="342" name="Google Shape;342;p17"/>
          <p:cNvSpPr txBox="1"/>
          <p:nvPr/>
        </p:nvSpPr>
        <p:spPr>
          <a:xfrm>
            <a:off x="5782598" y="8414385"/>
            <a:ext cx="3361402" cy="855362"/>
          </a:xfrm>
          <a:prstGeom prst="rect">
            <a:avLst/>
          </a:prstGeom>
          <a:noFill/>
          <a:ln>
            <a:noFill/>
          </a:ln>
        </p:spPr>
        <p:txBody>
          <a:bodyPr anchorCtr="0" anchor="t" bIns="0" lIns="0" spcFirstLastPara="1" rIns="0" wrap="square" tIns="0">
            <a:spAutoFit/>
          </a:bodyPr>
          <a:lstStyle/>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Flat Track Area </a:t>
            </a:r>
            <a:endParaRPr/>
          </a:p>
          <a:p>
            <a:pPr indent="0" lvl="0" marL="0" marR="0" rtl="0" algn="ctr">
              <a:lnSpc>
                <a:spcPct val="139958"/>
              </a:lnSpc>
              <a:spcBef>
                <a:spcPts val="0"/>
              </a:spcBef>
              <a:spcAft>
                <a:spcPts val="0"/>
              </a:spcAft>
              <a:buNone/>
            </a:pPr>
            <a:r>
              <a:rPr lang="en-US" sz="2400">
                <a:solidFill>
                  <a:srgbClr val="1A1A1A"/>
                </a:solidFill>
                <a:latin typeface="Arial"/>
                <a:ea typeface="Arial"/>
                <a:cs typeface="Arial"/>
                <a:sym typeface="Arial"/>
              </a:rPr>
              <a:t>(set up by teacher) </a:t>
            </a:r>
            <a:endParaRPr/>
          </a:p>
        </p:txBody>
      </p:sp>
      <p:pic>
        <p:nvPicPr>
          <p:cNvPr descr="How Train Wheels Stay On Track - STEM activity" id="343" name="Google Shape;343;p17"/>
          <p:cNvPicPr preferRelativeResize="0"/>
          <p:nvPr/>
        </p:nvPicPr>
        <p:blipFill rotWithShape="1">
          <a:blip r:embed="rId8">
            <a:alphaModFix/>
          </a:blip>
          <a:srcRect b="0" l="0" r="0" t="0"/>
          <a:stretch/>
        </p:blipFill>
        <p:spPr>
          <a:xfrm>
            <a:off x="9491289" y="4152369"/>
            <a:ext cx="7856729" cy="443905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3"/>
                                        </p:tgtEl>
                                        <p:attrNameLst>
                                          <p:attrName>style.visibility</p:attrName>
                                        </p:attrNameLst>
                                      </p:cBhvr>
                                      <p:to>
                                        <p:strVal val="visible"/>
                                      </p:to>
                                    </p:set>
                                    <p:animEffect filter="fade" transition="in">
                                      <p:cBhvr>
                                        <p:cTn dur="1"/>
                                        <p:tgtEl>
                                          <p:spTgt spid="3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1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3" name="Google Shape;353;p18"/>
          <p:cNvSpPr/>
          <p:nvPr/>
        </p:nvSpPr>
        <p:spPr>
          <a:xfrm>
            <a:off x="282900" y="1738125"/>
            <a:ext cx="10124774" cy="7508945"/>
          </a:xfrm>
          <a:custGeom>
            <a:rect b="b" l="l" r="r" t="t"/>
            <a:pathLst>
              <a:path extrusionOk="0" h="7681785" w="10124774">
                <a:moveTo>
                  <a:pt x="0" y="0"/>
                </a:moveTo>
                <a:lnTo>
                  <a:pt x="10124774" y="0"/>
                </a:lnTo>
                <a:lnTo>
                  <a:pt x="10124774" y="7681785"/>
                </a:lnTo>
                <a:lnTo>
                  <a:pt x="0" y="7681785"/>
                </a:lnTo>
                <a:lnTo>
                  <a:pt x="0" y="0"/>
                </a:lnTo>
                <a:close/>
              </a:path>
            </a:pathLst>
          </a:custGeom>
          <a:blipFill rotWithShape="1">
            <a:blip r:embed="rId4">
              <a:alphaModFix/>
            </a:blip>
            <a:stretch>
              <a:fillRect b="0" l="0" r="-22658" t="-2125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4" name="Google Shape;354;p18"/>
          <p:cNvSpPr txBox="1"/>
          <p:nvPr/>
        </p:nvSpPr>
        <p:spPr>
          <a:xfrm>
            <a:off x="12335070" y="1795274"/>
            <a:ext cx="4467699" cy="962123"/>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1A1A1A"/>
                </a:solidFill>
                <a:latin typeface="Arial"/>
                <a:ea typeface="Arial"/>
                <a:cs typeface="Arial"/>
                <a:sym typeface="Arial"/>
              </a:rPr>
              <a:t>Set-Up</a:t>
            </a:r>
            <a:endParaRPr/>
          </a:p>
        </p:txBody>
      </p:sp>
      <p:sp>
        <p:nvSpPr>
          <p:cNvPr id="355" name="Google Shape;355;p18"/>
          <p:cNvSpPr txBox="1"/>
          <p:nvPr/>
        </p:nvSpPr>
        <p:spPr>
          <a:xfrm>
            <a:off x="12005460" y="3152065"/>
            <a:ext cx="5126918" cy="4363502"/>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Ensure to tape the meter sticks to the chair and table to avoid movement. The meter sticks will represent your train tracks for your wheel and axle models.</a:t>
            </a:r>
            <a:endParaRPr/>
          </a:p>
          <a:p>
            <a:pPr indent="0" lvl="0" marL="0" marR="0" rtl="0" algn="ctr">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Please allow every group member to try it at least once.</a:t>
            </a:r>
            <a:endParaRPr/>
          </a:p>
        </p:txBody>
      </p:sp>
      <p:sp>
        <p:nvSpPr>
          <p:cNvPr id="356" name="Google Shape;356;p18"/>
          <p:cNvSpPr txBox="1"/>
          <p:nvPr/>
        </p:nvSpPr>
        <p:spPr>
          <a:xfrm>
            <a:off x="2289225" y="9247075"/>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1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2" name="Google Shape;362;p19"/>
          <p:cNvSpPr txBox="1"/>
          <p:nvPr/>
        </p:nvSpPr>
        <p:spPr>
          <a:xfrm>
            <a:off x="2597598" y="3265426"/>
            <a:ext cx="16990628" cy="4486613"/>
          </a:xfrm>
          <a:prstGeom prst="rect">
            <a:avLst/>
          </a:prstGeom>
          <a:noFill/>
          <a:ln>
            <a:noFill/>
          </a:ln>
        </p:spPr>
        <p:txBody>
          <a:bodyPr anchorCtr="0" anchor="t" bIns="0" lIns="0" spcFirstLastPara="1" rIns="0" wrap="square" tIns="0">
            <a:spAutoFit/>
          </a:bodyPr>
          <a:lstStyle/>
          <a:p>
            <a:pPr indent="0" lvl="0" marL="0" marR="0" rtl="0" algn="l">
              <a:lnSpc>
                <a:spcPct val="472444"/>
              </a:lnSpc>
              <a:spcBef>
                <a:spcPts val="0"/>
              </a:spcBef>
              <a:spcAft>
                <a:spcPts val="0"/>
              </a:spcAft>
              <a:buNone/>
            </a:pPr>
            <a:r>
              <a:t/>
            </a:r>
            <a:endParaRPr sz="1800">
              <a:solidFill>
                <a:schemeClr val="dk1"/>
              </a:solidFill>
              <a:latin typeface="Arial"/>
              <a:ea typeface="Arial"/>
              <a:cs typeface="Arial"/>
              <a:sym typeface="Arial"/>
            </a:endParaRPr>
          </a:p>
          <a:p>
            <a:pPr indent="-525735" lvl="1" marL="1051470" marR="0" rtl="0" algn="l">
              <a:lnSpc>
                <a:spcPct val="2264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design change helped your train stay on track?</a:t>
            </a:r>
            <a:endParaRPr/>
          </a:p>
          <a:p>
            <a:pPr indent="-525735" lvl="1" marL="1051470" marR="0" rtl="0" algn="l">
              <a:lnSpc>
                <a:spcPct val="2264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How did your team work together to solve problems?  </a:t>
            </a:r>
            <a:endParaRPr/>
          </a:p>
          <a:p>
            <a:pPr indent="-525735" lvl="1" marL="1051470" marR="0" rtl="0" algn="l">
              <a:lnSpc>
                <a:spcPct val="226450"/>
              </a:lnSpc>
              <a:spcBef>
                <a:spcPts val="0"/>
              </a:spcBef>
              <a:spcAft>
                <a:spcPts val="0"/>
              </a:spcAft>
              <a:buClr>
                <a:srgbClr val="000000"/>
              </a:buClr>
              <a:buSzPts val="4000"/>
              <a:buFont typeface="Arial"/>
              <a:buAutoNum type="arabicPeriod"/>
            </a:pPr>
            <a:r>
              <a:rPr b="0" i="0" lang="en-US" sz="4000" u="none" cap="none" strike="noStrike">
                <a:solidFill>
                  <a:srgbClr val="000000"/>
                </a:solidFill>
                <a:latin typeface="Arial"/>
                <a:ea typeface="Arial"/>
                <a:cs typeface="Arial"/>
                <a:sym typeface="Arial"/>
              </a:rPr>
              <a:t> What surprised you about how the wheels behaved?</a:t>
            </a:r>
            <a:endParaRPr/>
          </a:p>
        </p:txBody>
      </p:sp>
      <p:sp>
        <p:nvSpPr>
          <p:cNvPr id="363" name="Google Shape;363;p19"/>
          <p:cNvSpPr txBox="1"/>
          <p:nvPr/>
        </p:nvSpPr>
        <p:spPr>
          <a:xfrm>
            <a:off x="2844799" y="2534961"/>
            <a:ext cx="12925202" cy="1433406"/>
          </a:xfrm>
          <a:prstGeom prst="rect">
            <a:avLst/>
          </a:prstGeom>
          <a:noFill/>
          <a:ln>
            <a:noFill/>
          </a:ln>
        </p:spPr>
        <p:txBody>
          <a:bodyPr anchorCtr="0" anchor="t" bIns="0" lIns="0" spcFirstLastPara="1" rIns="0" wrap="square" tIns="0">
            <a:spAutoFit/>
          </a:bodyPr>
          <a:lstStyle/>
          <a:p>
            <a:pPr indent="0" lvl="0" marL="0" marR="0" rtl="0" algn="ctr">
              <a:lnSpc>
                <a:spcPct val="195969"/>
              </a:lnSpc>
              <a:spcBef>
                <a:spcPts val="0"/>
              </a:spcBef>
              <a:spcAft>
                <a:spcPts val="0"/>
              </a:spcAft>
              <a:buNone/>
            </a:pPr>
            <a:r>
              <a:rPr lang="en-US" sz="6600">
                <a:solidFill>
                  <a:srgbClr val="EC4F29"/>
                </a:solidFill>
                <a:latin typeface="Arial"/>
                <a:ea typeface="Arial"/>
                <a:cs typeface="Arial"/>
                <a:sym typeface="Arial"/>
              </a:rPr>
              <a:t>Let’s Reflect...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98" name="Google Shape;98;p2"/>
          <p:cNvGrpSpPr/>
          <p:nvPr/>
        </p:nvGrpSpPr>
        <p:grpSpPr>
          <a:xfrm>
            <a:off x="474871" y="1742060"/>
            <a:ext cx="16931074" cy="7516240"/>
            <a:chOff x="0" y="-201206"/>
            <a:chExt cx="22574766" cy="10021654"/>
          </a:xfrm>
        </p:grpSpPr>
        <p:grpSp>
          <p:nvGrpSpPr>
            <p:cNvPr id="99" name="Google Shape;99;p2"/>
            <p:cNvGrpSpPr/>
            <p:nvPr/>
          </p:nvGrpSpPr>
          <p:grpSpPr>
            <a:xfrm>
              <a:off x="0" y="-201206"/>
              <a:ext cx="22574763" cy="3950415"/>
              <a:chOff x="0" y="-38100"/>
              <a:chExt cx="4274726" cy="748045"/>
            </a:xfrm>
          </p:grpSpPr>
          <p:sp>
            <p:nvSpPr>
              <p:cNvPr id="100" name="Google Shape;100;p2"/>
              <p:cNvSpPr/>
              <p:nvPr/>
            </p:nvSpPr>
            <p:spPr>
              <a:xfrm>
                <a:off x="0" y="0"/>
                <a:ext cx="4274726" cy="709945"/>
              </a:xfrm>
              <a:custGeom>
                <a:rect b="b" l="l" r="r" t="t"/>
                <a:pathLst>
                  <a:path extrusionOk="0" h="709945" w="4274726">
                    <a:moveTo>
                      <a:pt x="24327" y="0"/>
                    </a:moveTo>
                    <a:lnTo>
                      <a:pt x="4250399" y="0"/>
                    </a:lnTo>
                    <a:cubicBezTo>
                      <a:pt x="4263834" y="0"/>
                      <a:pt x="4274726" y="10891"/>
                      <a:pt x="4274726" y="24327"/>
                    </a:cubicBezTo>
                    <a:lnTo>
                      <a:pt x="4274726" y="685618"/>
                    </a:lnTo>
                    <a:cubicBezTo>
                      <a:pt x="4274726" y="692070"/>
                      <a:pt x="4272163" y="698258"/>
                      <a:pt x="4267601" y="702820"/>
                    </a:cubicBezTo>
                    <a:cubicBezTo>
                      <a:pt x="4263039" y="707382"/>
                      <a:pt x="4256851" y="709945"/>
                      <a:pt x="4250399" y="709945"/>
                    </a:cubicBezTo>
                    <a:lnTo>
                      <a:pt x="24327" y="709945"/>
                    </a:lnTo>
                    <a:cubicBezTo>
                      <a:pt x="10891" y="709945"/>
                      <a:pt x="0" y="699054"/>
                      <a:pt x="0" y="685618"/>
                    </a:cubicBezTo>
                    <a:lnTo>
                      <a:pt x="0" y="24327"/>
                    </a:lnTo>
                    <a:cubicBezTo>
                      <a:pt x="0" y="10891"/>
                      <a:pt x="10891" y="0"/>
                      <a:pt x="24327"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 name="Google Shape;101;p2"/>
              <p:cNvSpPr txBox="1"/>
              <p:nvPr/>
            </p:nvSpPr>
            <p:spPr>
              <a:xfrm>
                <a:off x="0" y="-38100"/>
                <a:ext cx="4274726" cy="748045"/>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2" name="Google Shape;102;p2"/>
            <p:cNvGrpSpPr/>
            <p:nvPr/>
          </p:nvGrpSpPr>
          <p:grpSpPr>
            <a:xfrm>
              <a:off x="0" y="3998856"/>
              <a:ext cx="5231769" cy="5821592"/>
              <a:chOff x="0" y="-38100"/>
              <a:chExt cx="2025441" cy="2253788"/>
            </a:xfrm>
          </p:grpSpPr>
          <p:sp>
            <p:nvSpPr>
              <p:cNvPr id="103" name="Google Shape;103;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 name="Google Shape;104;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5" name="Google Shape;105;p2"/>
            <p:cNvGrpSpPr/>
            <p:nvPr/>
          </p:nvGrpSpPr>
          <p:grpSpPr>
            <a:xfrm>
              <a:off x="5780999" y="3998856"/>
              <a:ext cx="5231769" cy="5821592"/>
              <a:chOff x="0" y="-38100"/>
              <a:chExt cx="2025441" cy="2253788"/>
            </a:xfrm>
          </p:grpSpPr>
          <p:sp>
            <p:nvSpPr>
              <p:cNvPr id="106" name="Google Shape;106;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 name="Google Shape;107;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08" name="Google Shape;108;p2"/>
            <p:cNvGrpSpPr/>
            <p:nvPr/>
          </p:nvGrpSpPr>
          <p:grpSpPr>
            <a:xfrm>
              <a:off x="11561998" y="3998856"/>
              <a:ext cx="5231769" cy="5821592"/>
              <a:chOff x="0" y="-38100"/>
              <a:chExt cx="2025441" cy="2253788"/>
            </a:xfrm>
          </p:grpSpPr>
          <p:sp>
            <p:nvSpPr>
              <p:cNvPr id="109" name="Google Shape;109;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 name="Google Shape;110;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111" name="Google Shape;111;p2"/>
            <p:cNvGrpSpPr/>
            <p:nvPr/>
          </p:nvGrpSpPr>
          <p:grpSpPr>
            <a:xfrm>
              <a:off x="17342997" y="3998856"/>
              <a:ext cx="5231769" cy="5821592"/>
              <a:chOff x="0" y="-38100"/>
              <a:chExt cx="2025441" cy="2253788"/>
            </a:xfrm>
          </p:grpSpPr>
          <p:sp>
            <p:nvSpPr>
              <p:cNvPr id="112" name="Google Shape;112;p2"/>
              <p:cNvSpPr/>
              <p:nvPr/>
            </p:nvSpPr>
            <p:spPr>
              <a:xfrm>
                <a:off x="0" y="0"/>
                <a:ext cx="2025441" cy="2215688"/>
              </a:xfrm>
              <a:custGeom>
                <a:rect b="b" l="l" r="r" t="t"/>
                <a:pathLst>
                  <a:path extrusionOk="0" h="2215688" w="2025441">
                    <a:moveTo>
                      <a:pt x="104969" y="0"/>
                    </a:moveTo>
                    <a:lnTo>
                      <a:pt x="1920472" y="0"/>
                    </a:lnTo>
                    <a:cubicBezTo>
                      <a:pt x="1948311" y="0"/>
                      <a:pt x="1975010" y="11059"/>
                      <a:pt x="1994696" y="30745"/>
                    </a:cubicBezTo>
                    <a:cubicBezTo>
                      <a:pt x="2014381" y="50430"/>
                      <a:pt x="2025441" y="77129"/>
                      <a:pt x="2025441" y="104969"/>
                    </a:cubicBezTo>
                    <a:lnTo>
                      <a:pt x="2025441" y="2110719"/>
                    </a:lnTo>
                    <a:cubicBezTo>
                      <a:pt x="2025441" y="2138558"/>
                      <a:pt x="2014381" y="2165258"/>
                      <a:pt x="1994696" y="2184943"/>
                    </a:cubicBezTo>
                    <a:cubicBezTo>
                      <a:pt x="1975010" y="2204628"/>
                      <a:pt x="1948311" y="2215688"/>
                      <a:pt x="1920472" y="2215688"/>
                    </a:cubicBezTo>
                    <a:lnTo>
                      <a:pt x="104969" y="2215688"/>
                    </a:lnTo>
                    <a:cubicBezTo>
                      <a:pt x="77129" y="2215688"/>
                      <a:pt x="50430" y="2204628"/>
                      <a:pt x="30745" y="2184943"/>
                    </a:cubicBezTo>
                    <a:cubicBezTo>
                      <a:pt x="11059" y="2165258"/>
                      <a:pt x="0" y="2138558"/>
                      <a:pt x="0" y="2110719"/>
                    </a:cubicBezTo>
                    <a:lnTo>
                      <a:pt x="0" y="104969"/>
                    </a:lnTo>
                    <a:cubicBezTo>
                      <a:pt x="0" y="77129"/>
                      <a:pt x="11059" y="50430"/>
                      <a:pt x="30745" y="30745"/>
                    </a:cubicBezTo>
                    <a:cubicBezTo>
                      <a:pt x="50430" y="11059"/>
                      <a:pt x="77129" y="0"/>
                      <a:pt x="104969" y="0"/>
                    </a:cubicBezTo>
                    <a:close/>
                  </a:path>
                </a:pathLst>
              </a:custGeom>
              <a:solidFill>
                <a:srgbClr val="DDDDD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 name="Google Shape;113;p2"/>
              <p:cNvSpPr txBox="1"/>
              <p:nvPr/>
            </p:nvSpPr>
            <p:spPr>
              <a:xfrm>
                <a:off x="0" y="-38100"/>
                <a:ext cx="2025440" cy="2253788"/>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114" name="Google Shape;114;p2"/>
            <p:cNvSpPr/>
            <p:nvPr/>
          </p:nvSpPr>
          <p:spPr>
            <a:xfrm>
              <a:off x="1554174" y="4585402"/>
              <a:ext cx="2123417" cy="1961507"/>
            </a:xfrm>
            <a:custGeom>
              <a:rect b="b" l="l" r="r" t="t"/>
              <a:pathLst>
                <a:path extrusionOk="0" h="1961507" w="2123417">
                  <a:moveTo>
                    <a:pt x="0" y="0"/>
                  </a:moveTo>
                  <a:lnTo>
                    <a:pt x="2123418" y="0"/>
                  </a:lnTo>
                  <a:lnTo>
                    <a:pt x="2123418" y="1961507"/>
                  </a:lnTo>
                  <a:lnTo>
                    <a:pt x="0" y="196150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 name="Google Shape;115;p2"/>
            <p:cNvSpPr/>
            <p:nvPr/>
          </p:nvSpPr>
          <p:spPr>
            <a:xfrm>
              <a:off x="6944415" y="4292391"/>
              <a:ext cx="2438840" cy="2438840"/>
            </a:xfrm>
            <a:custGeom>
              <a:rect b="b" l="l" r="r" t="t"/>
              <a:pathLst>
                <a:path extrusionOk="0" h="2438840" w="2438840">
                  <a:moveTo>
                    <a:pt x="0" y="0"/>
                  </a:moveTo>
                  <a:lnTo>
                    <a:pt x="2438840" y="0"/>
                  </a:lnTo>
                  <a:lnTo>
                    <a:pt x="2438840" y="2438840"/>
                  </a:lnTo>
                  <a:lnTo>
                    <a:pt x="0" y="243884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16" name="Google Shape;116;p2"/>
            <p:cNvGrpSpPr/>
            <p:nvPr/>
          </p:nvGrpSpPr>
          <p:grpSpPr>
            <a:xfrm>
              <a:off x="13119213" y="4249175"/>
              <a:ext cx="1860434" cy="3543033"/>
              <a:chOff x="0" y="0"/>
              <a:chExt cx="8636000" cy="16446500"/>
            </a:xfrm>
          </p:grpSpPr>
          <p:sp>
            <p:nvSpPr>
              <p:cNvPr id="117" name="Google Shape;117;p2"/>
              <p:cNvSpPr/>
              <p:nvPr/>
            </p:nvSpPr>
            <p:spPr>
              <a:xfrm>
                <a:off x="410210" y="2449830"/>
                <a:ext cx="7754620" cy="9692640"/>
              </a:xfrm>
              <a:custGeom>
                <a:rect b="b" l="l" r="r" t="t"/>
                <a:pathLst>
                  <a:path extrusionOk="0" h="9692640" w="7754620">
                    <a:moveTo>
                      <a:pt x="0" y="0"/>
                    </a:moveTo>
                    <a:lnTo>
                      <a:pt x="7754620" y="0"/>
                    </a:lnTo>
                    <a:lnTo>
                      <a:pt x="7754620" y="9692640"/>
                    </a:lnTo>
                    <a:lnTo>
                      <a:pt x="0" y="9692640"/>
                    </a:lnTo>
                    <a:close/>
                  </a:path>
                </a:pathLst>
              </a:custGeom>
              <a:blipFill rotWithShape="1">
                <a:blip r:embed="rId6">
                  <a:alphaModFix/>
                </a:blip>
                <a:stretch>
                  <a:fillRect b="0" l="-18539" r="-5487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8" name="Google Shape;118;p2"/>
              <p:cNvSpPr/>
              <p:nvPr/>
            </p:nvSpPr>
            <p:spPr>
              <a:xfrm>
                <a:off x="0" y="0"/>
                <a:ext cx="8636000" cy="16446500"/>
              </a:xfrm>
              <a:custGeom>
                <a:rect b="b" l="l" r="r" t="t"/>
                <a:pathLst>
                  <a:path extrusionOk="0" h="16446500" w="8636000">
                    <a:moveTo>
                      <a:pt x="0" y="0"/>
                    </a:moveTo>
                    <a:lnTo>
                      <a:pt x="8636000" y="0"/>
                    </a:lnTo>
                    <a:lnTo>
                      <a:pt x="8636000" y="16446500"/>
                    </a:lnTo>
                    <a:lnTo>
                      <a:pt x="0" y="16446500"/>
                    </a:lnTo>
                    <a:close/>
                  </a:path>
                </a:pathLst>
              </a:cu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19" name="Google Shape;119;p2"/>
            <p:cNvSpPr/>
            <p:nvPr/>
          </p:nvSpPr>
          <p:spPr>
            <a:xfrm>
              <a:off x="18335193" y="4497007"/>
              <a:ext cx="3247374" cy="2029609"/>
            </a:xfrm>
            <a:custGeom>
              <a:rect b="b" l="l" r="r" t="t"/>
              <a:pathLst>
                <a:path extrusionOk="0" h="2029609" w="3247374">
                  <a:moveTo>
                    <a:pt x="0" y="0"/>
                  </a:moveTo>
                  <a:lnTo>
                    <a:pt x="3247374" y="0"/>
                  </a:lnTo>
                  <a:lnTo>
                    <a:pt x="3247374" y="2029609"/>
                  </a:lnTo>
                  <a:lnTo>
                    <a:pt x="0" y="2029609"/>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0" name="Google Shape;120;p2"/>
            <p:cNvSpPr txBox="1"/>
            <p:nvPr/>
          </p:nvSpPr>
          <p:spPr>
            <a:xfrm>
              <a:off x="3935817" y="2094072"/>
              <a:ext cx="14703130" cy="1175707"/>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Safety and respect is our priority, please adhere to the following rules so that we can have a fun and engaging experience.</a:t>
              </a:r>
              <a:endParaRPr/>
            </a:p>
          </p:txBody>
        </p:sp>
        <p:sp>
          <p:nvSpPr>
            <p:cNvPr id="121" name="Google Shape;121;p2"/>
            <p:cNvSpPr txBox="1"/>
            <p:nvPr/>
          </p:nvSpPr>
          <p:spPr>
            <a:xfrm>
              <a:off x="3186637" y="416996"/>
              <a:ext cx="16201490" cy="1419192"/>
            </a:xfrm>
            <a:prstGeom prst="rect">
              <a:avLst/>
            </a:prstGeom>
            <a:noFill/>
            <a:ln>
              <a:noFill/>
            </a:ln>
          </p:spPr>
          <p:txBody>
            <a:bodyPr anchorCtr="0" anchor="t" bIns="0" lIns="0" spcFirstLastPara="1" rIns="0" wrap="square" tIns="0">
              <a:spAutoFit/>
            </a:bodyPr>
            <a:lstStyle/>
            <a:p>
              <a:pPr indent="0" lvl="0" marL="0" marR="0" rtl="0" algn="ctr">
                <a:lnSpc>
                  <a:spcPct val="94829"/>
                </a:lnSpc>
                <a:spcBef>
                  <a:spcPts val="0"/>
                </a:spcBef>
                <a:spcAft>
                  <a:spcPts val="0"/>
                </a:spcAft>
                <a:buNone/>
              </a:pPr>
              <a:r>
                <a:rPr lang="en-US" sz="8800">
                  <a:solidFill>
                    <a:srgbClr val="1A1A1A"/>
                  </a:solidFill>
                  <a:latin typeface="Arial"/>
                  <a:ea typeface="Arial"/>
                  <a:cs typeface="Arial"/>
                  <a:sym typeface="Arial"/>
                </a:rPr>
                <a:t>Housekeeping Rules</a:t>
              </a:r>
              <a:endParaRPr/>
            </a:p>
          </p:txBody>
        </p:sp>
        <p:sp>
          <p:nvSpPr>
            <p:cNvPr id="122" name="Google Shape;122;p2"/>
            <p:cNvSpPr txBox="1"/>
            <p:nvPr/>
          </p:nvSpPr>
          <p:spPr>
            <a:xfrm>
              <a:off x="278235"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Must wear designated shirt every day.</a:t>
              </a:r>
              <a:endParaRPr/>
            </a:p>
          </p:txBody>
        </p:sp>
        <p:sp>
          <p:nvSpPr>
            <p:cNvPr id="123" name="Google Shape;123;p2"/>
            <p:cNvSpPr txBox="1"/>
            <p:nvPr/>
          </p:nvSpPr>
          <p:spPr>
            <a:xfrm>
              <a:off x="6059233" y="6882659"/>
              <a:ext cx="4675296" cy="1140655"/>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Restroom only when accompanied by an adult. </a:t>
              </a:r>
              <a:endParaRPr/>
            </a:p>
          </p:txBody>
        </p:sp>
        <p:sp>
          <p:nvSpPr>
            <p:cNvPr id="124" name="Google Shape;124;p2"/>
            <p:cNvSpPr txBox="1"/>
            <p:nvPr/>
          </p:nvSpPr>
          <p:spPr>
            <a:xfrm>
              <a:off x="11565617" y="7714639"/>
              <a:ext cx="5228147" cy="1740161"/>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Use of electronic devices is only for instructional purposes.</a:t>
              </a:r>
              <a:endParaRPr/>
            </a:p>
          </p:txBody>
        </p:sp>
        <p:sp>
          <p:nvSpPr>
            <p:cNvPr id="125" name="Google Shape;125;p2"/>
            <p:cNvSpPr txBox="1"/>
            <p:nvPr/>
          </p:nvSpPr>
          <p:spPr>
            <a:xfrm>
              <a:off x="17621232" y="6882659"/>
              <a:ext cx="4675296" cy="1144673"/>
            </a:xfrm>
            <a:prstGeom prst="rect">
              <a:avLst/>
            </a:prstGeom>
            <a:noFill/>
            <a:ln>
              <a:noFill/>
            </a:ln>
          </p:spPr>
          <p:txBody>
            <a:bodyPr anchorCtr="0" anchor="t" bIns="0" lIns="0" spcFirstLastPara="1" rIns="0" wrap="square" tIns="0">
              <a:spAutoFit/>
            </a:bodyPr>
            <a:lstStyle/>
            <a:p>
              <a:pPr indent="0" lvl="0" marL="0" marR="0" rtl="0" algn="ctr">
                <a:lnSpc>
                  <a:spcPct val="146041"/>
                </a:lnSpc>
                <a:spcBef>
                  <a:spcPts val="0"/>
                </a:spcBef>
                <a:spcAft>
                  <a:spcPts val="0"/>
                </a:spcAft>
                <a:buNone/>
              </a:pPr>
              <a:r>
                <a:rPr lang="en-US" sz="2400">
                  <a:solidFill>
                    <a:srgbClr val="1A1A1A"/>
                  </a:solidFill>
                  <a:latin typeface="Arial"/>
                  <a:ea typeface="Arial"/>
                  <a:cs typeface="Arial"/>
                  <a:sym typeface="Arial"/>
                </a:rPr>
                <a:t>Be active, engaged, and participate in your group. </a:t>
              </a: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2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373" name="Google Shape;373;p20"/>
          <p:cNvGrpSpPr/>
          <p:nvPr/>
        </p:nvGrpSpPr>
        <p:grpSpPr>
          <a:xfrm>
            <a:off x="421612" y="1753443"/>
            <a:ext cx="1462910" cy="1596355"/>
            <a:chOff x="0" y="-38100"/>
            <a:chExt cx="406400" cy="443471"/>
          </a:xfrm>
        </p:grpSpPr>
        <p:sp>
          <p:nvSpPr>
            <p:cNvPr id="374" name="Google Shape;374;p20"/>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5" name="Google Shape;375;p20"/>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76" name="Google Shape;376;p20"/>
          <p:cNvGrpSpPr/>
          <p:nvPr/>
        </p:nvGrpSpPr>
        <p:grpSpPr>
          <a:xfrm>
            <a:off x="421612" y="3874531"/>
            <a:ext cx="1462910" cy="1596355"/>
            <a:chOff x="0" y="-38100"/>
            <a:chExt cx="406400" cy="443471"/>
          </a:xfrm>
        </p:grpSpPr>
        <p:sp>
          <p:nvSpPr>
            <p:cNvPr id="377" name="Google Shape;377;p20"/>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8" name="Google Shape;378;p20"/>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grpSp>
        <p:nvGrpSpPr>
          <p:cNvPr id="379" name="Google Shape;379;p20"/>
          <p:cNvGrpSpPr/>
          <p:nvPr/>
        </p:nvGrpSpPr>
        <p:grpSpPr>
          <a:xfrm>
            <a:off x="421612" y="6686190"/>
            <a:ext cx="1462910" cy="1596355"/>
            <a:chOff x="0" y="-38100"/>
            <a:chExt cx="406400" cy="443471"/>
          </a:xfrm>
        </p:grpSpPr>
        <p:sp>
          <p:nvSpPr>
            <p:cNvPr id="380" name="Google Shape;380;p20"/>
            <p:cNvSpPr/>
            <p:nvPr/>
          </p:nvSpPr>
          <p:spPr>
            <a:xfrm>
              <a:off x="0" y="0"/>
              <a:ext cx="406400" cy="405371"/>
            </a:xfrm>
            <a:custGeom>
              <a:rect b="b" l="l" r="r" t="t"/>
              <a:pathLst>
                <a:path extrusionOk="0" h="405371" w="406400">
                  <a:moveTo>
                    <a:pt x="202686" y="0"/>
                  </a:moveTo>
                  <a:lnTo>
                    <a:pt x="203714" y="0"/>
                  </a:lnTo>
                  <a:cubicBezTo>
                    <a:pt x="257470" y="0"/>
                    <a:pt x="309024" y="21354"/>
                    <a:pt x="347035" y="59365"/>
                  </a:cubicBezTo>
                  <a:cubicBezTo>
                    <a:pt x="385046" y="97376"/>
                    <a:pt x="406400" y="148930"/>
                    <a:pt x="406400" y="202686"/>
                  </a:cubicBezTo>
                  <a:lnTo>
                    <a:pt x="406400" y="202686"/>
                  </a:lnTo>
                  <a:cubicBezTo>
                    <a:pt x="406400" y="314626"/>
                    <a:pt x="315655" y="405371"/>
                    <a:pt x="203714" y="405371"/>
                  </a:cubicBezTo>
                  <a:lnTo>
                    <a:pt x="202686" y="405371"/>
                  </a:lnTo>
                  <a:cubicBezTo>
                    <a:pt x="148930" y="405371"/>
                    <a:pt x="97376" y="384017"/>
                    <a:pt x="59365" y="346006"/>
                  </a:cubicBezTo>
                  <a:cubicBezTo>
                    <a:pt x="21354" y="307995"/>
                    <a:pt x="0" y="256441"/>
                    <a:pt x="0" y="202686"/>
                  </a:cubicBezTo>
                  <a:lnTo>
                    <a:pt x="0" y="202686"/>
                  </a:lnTo>
                  <a:cubicBezTo>
                    <a:pt x="0" y="148930"/>
                    <a:pt x="21354" y="97376"/>
                    <a:pt x="59365" y="59365"/>
                  </a:cubicBezTo>
                  <a:cubicBezTo>
                    <a:pt x="97376" y="21354"/>
                    <a:pt x="148930" y="0"/>
                    <a:pt x="202686" y="0"/>
                  </a:cubicBezTo>
                  <a:close/>
                </a:path>
              </a:pathLst>
            </a:custGeom>
            <a:solidFill>
              <a:srgbClr val="EC4F2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1" name="Google Shape;381;p20"/>
            <p:cNvSpPr txBox="1"/>
            <p:nvPr/>
          </p:nvSpPr>
          <p:spPr>
            <a:xfrm>
              <a:off x="0" y="-38100"/>
              <a:ext cx="406400" cy="4434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382" name="Google Shape;382;p20"/>
          <p:cNvSpPr txBox="1"/>
          <p:nvPr/>
        </p:nvSpPr>
        <p:spPr>
          <a:xfrm>
            <a:off x="555102" y="2234533"/>
            <a:ext cx="119592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01</a:t>
            </a:r>
            <a:endParaRPr/>
          </a:p>
        </p:txBody>
      </p:sp>
      <p:sp>
        <p:nvSpPr>
          <p:cNvPr id="383" name="Google Shape;383;p20"/>
          <p:cNvSpPr txBox="1"/>
          <p:nvPr/>
        </p:nvSpPr>
        <p:spPr>
          <a:xfrm>
            <a:off x="555102" y="4355621"/>
            <a:ext cx="119592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02</a:t>
            </a:r>
            <a:endParaRPr/>
          </a:p>
        </p:txBody>
      </p:sp>
      <p:sp>
        <p:nvSpPr>
          <p:cNvPr id="384" name="Google Shape;384;p20"/>
          <p:cNvSpPr txBox="1"/>
          <p:nvPr/>
        </p:nvSpPr>
        <p:spPr>
          <a:xfrm>
            <a:off x="555102" y="7167280"/>
            <a:ext cx="1195929" cy="666849"/>
          </a:xfrm>
          <a:prstGeom prst="rect">
            <a:avLst/>
          </a:prstGeom>
          <a:noFill/>
          <a:ln>
            <a:noFill/>
          </a:ln>
        </p:spPr>
        <p:txBody>
          <a:bodyPr anchorCtr="0" anchor="t" bIns="0" lIns="0" spcFirstLastPara="1" rIns="0" wrap="square" tIns="0">
            <a:spAutoFit/>
          </a:bodyPr>
          <a:lstStyle/>
          <a:p>
            <a:pPr indent="0" lvl="0" marL="0" marR="0" rtl="0" algn="ctr">
              <a:lnSpc>
                <a:spcPct val="120000"/>
              </a:lnSpc>
              <a:spcBef>
                <a:spcPts val="0"/>
              </a:spcBef>
              <a:spcAft>
                <a:spcPts val="0"/>
              </a:spcAft>
              <a:buNone/>
            </a:pPr>
            <a:r>
              <a:rPr lang="en-US" sz="4340">
                <a:solidFill>
                  <a:srgbClr val="F5F5F5"/>
                </a:solidFill>
                <a:latin typeface="Arial"/>
                <a:ea typeface="Arial"/>
                <a:cs typeface="Arial"/>
                <a:sym typeface="Arial"/>
              </a:rPr>
              <a:t>03</a:t>
            </a:r>
            <a:endParaRPr/>
          </a:p>
        </p:txBody>
      </p:sp>
      <p:sp>
        <p:nvSpPr>
          <p:cNvPr id="385" name="Google Shape;385;p20"/>
          <p:cNvSpPr txBox="1"/>
          <p:nvPr/>
        </p:nvSpPr>
        <p:spPr>
          <a:xfrm>
            <a:off x="2193945" y="1937903"/>
            <a:ext cx="4130656" cy="110799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What is the main reason modern train rails are shaped like an “I” or “T”?</a:t>
            </a:r>
            <a:endParaRPr/>
          </a:p>
        </p:txBody>
      </p:sp>
      <p:sp>
        <p:nvSpPr>
          <p:cNvPr id="386" name="Google Shape;386;p20"/>
          <p:cNvSpPr txBox="1"/>
          <p:nvPr/>
        </p:nvSpPr>
        <p:spPr>
          <a:xfrm>
            <a:off x="2193944" y="4051563"/>
            <a:ext cx="5426056" cy="110799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How have rail shapes changed over time, and why were those changes important for safety and performance?</a:t>
            </a:r>
            <a:endParaRPr/>
          </a:p>
        </p:txBody>
      </p:sp>
      <p:sp>
        <p:nvSpPr>
          <p:cNvPr id="387" name="Google Shape;387;p20"/>
          <p:cNvSpPr txBox="1"/>
          <p:nvPr/>
        </p:nvSpPr>
        <p:spPr>
          <a:xfrm>
            <a:off x="2193944" y="7147925"/>
            <a:ext cx="7462298" cy="73866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US" sz="2400">
                <a:solidFill>
                  <a:srgbClr val="1A1A1A"/>
                </a:solidFill>
                <a:latin typeface="Arial"/>
                <a:ea typeface="Arial"/>
                <a:cs typeface="Arial"/>
                <a:sym typeface="Arial"/>
              </a:rPr>
              <a:t>What part of the rail design helps prevent derailments and keeps trains on the track during turns?</a:t>
            </a:r>
            <a:endParaRPr/>
          </a:p>
        </p:txBody>
      </p:sp>
      <p:pic>
        <p:nvPicPr>
          <p:cNvPr descr="An overview of the wheel/rail interactions and part of the railway engineering series.&#10;&#10;Errata: At 6:52, the graphic should show the dimension of the wheel's diameter (not radius).&#10;&#10;In the 19th century, railway engineering was all about how to build railroads. Modern rail engineering focuses on getting the most out of the system. It might not look like much when you see a train passing by, but a huge amount of research, testing, and engineering went into the shape of those rails and wheels.&#10;&#10;Watch this video ad-free on Nebula: https://nebula.tv/videos/practical-engineering-why-are-rails-shaped-like-that&#10;&#10;Signed copies of my book (plus other cool stuff) are available here: https://store.practical.engineering/&#10;&#10;Practical Engineering is a YouTube channel about infrastructure and the human-made world around us. It is hosted, written, and produced by Grady Hillhouse. We have new videos posted regularly, so please subscribe for updates. If you enjoyed the video, hit that ‘like’ button, give us a comment, or watch another of our videos!&#10;&#10;CONNECT WITH ME&#10;____________________________________&#10;Website:         http://practical.engineering&#10;Twitter:           https://twitter.com/HillhouseGrady&#10;Instagram:     https://www.instagram.com/practicalengineering&#10;Reddit:            https://www.reddit.com/r/PracticalEngineering&#10;Facebook:      https://www.facebook.com/PracticalEngineerGrady​&#10;Patreon:         http://patreon.com/PracticalEngineering&#10;&#10;SPONSORSHIP INQUIRIES&#10;____________________________________&#10;Please email my agent at practicalengineering@standard.tv&#10;&#10;DISCLAIMER&#10;____________________________________&#10;This is not engineering advice. Everything here is for informational and entertainment purposes only. Contact an engineer licensed to practice in your area if you need professional advice or services. All non-licensed clips used for fair use commentary, criticism, and educational purposes.&#10;&#10;SPECIAL THANKS&#10;____________________________________&#10;This video is sponsored by HelloFresh.&#10;Stock video and imagery provided by Getty Images, Shutterstock, Pond5, and Videoblocks.&#10;Music by Epidemic Sound: http://epidemicsound.com/creator&#10;Tonic and Energy by Elexive is licensed under a Creative Commons Attribution License&#10;Source: https://www.youtube.com/watch?v=U6fBPdu8w9U&#10;Video by Grady Hillhouse&#10;Edited by Wesley Crump&#10;Written and Produced by Ralph Crewe&#10;Production Assistance from Josh Lorenz&#10;Graphics by Nebula Studios" id="388" name="Google Shape;388;p20" title="Why Are Rails Shaped Like That?">
            <a:hlinkClick r:id="rId4"/>
          </p:cNvPr>
          <p:cNvPicPr preferRelativeResize="0"/>
          <p:nvPr/>
        </p:nvPicPr>
        <p:blipFill>
          <a:blip r:embed="rId5">
            <a:alphaModFix/>
          </a:blip>
          <a:stretch>
            <a:fillRect/>
          </a:stretch>
        </p:blipFill>
        <p:spPr>
          <a:xfrm>
            <a:off x="11178550" y="1937900"/>
            <a:ext cx="5444750" cy="3062672"/>
          </a:xfrm>
          <a:prstGeom prst="rect">
            <a:avLst/>
          </a:prstGeom>
          <a:noFill/>
          <a:ln>
            <a:noFill/>
          </a:ln>
        </p:spPr>
      </p:pic>
      <p:sp>
        <p:nvSpPr>
          <p:cNvPr id="389" name="Google Shape;389;p20"/>
          <p:cNvSpPr txBox="1"/>
          <p:nvPr/>
        </p:nvSpPr>
        <p:spPr>
          <a:xfrm>
            <a:off x="11172188" y="5098550"/>
            <a:ext cx="5688900" cy="73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https://youtu.be/Nteyw40i9So</a:t>
            </a:r>
            <a:endParaRPr sz="1800">
              <a:solidFill>
                <a:schemeClr val="dk1"/>
              </a:solidFill>
            </a:endParaRPr>
          </a:p>
        </p:txBody>
      </p:sp>
      <p:pic>
        <p:nvPicPr>
          <p:cNvPr descr="The design of train wheels is genius. If we have a train track with a slight curve, and we try to roll some basic wheels across it, we'll simply derail. Okay, you might say, it's an easy fix. You could just add a flange so it doesn't derail. And while the flange does keep it from derailing, it can't really navigate a turn. So how exactly can we solve the issue of a train negotiating a turn?&#10;&#10;New to 3D Printing? Start Here:&#10;https://3dprinteracademy.com/blogs/basics/new-to-3d-printing-start-here&#10;&#10;Check out Micro Center’s top deals ALL month long!&#10;https://micro.center/201946&#10;&#10;New Customer Exclusive – Get the Creality Ender 3 V2 3D Printer for $99: https://micro.center/b23k&#10;New Customer Exclusive – Get the Creality Ender 3 S1 3D Printer for $199: https://micro.center/ausj&#10;Shop Everything 3D Printing at Micro Center: https://micro.center/dta5&#10;&#10;Unique 3D printable designs, tips &amp; tricks, how-to articles, breaking news, and more at www.3dprinteracdaemy.com&#10;&#10;Thanks for watching and happy printing!&#10;-Steven" id="390" name="Google Shape;390;p20" title="The design of train wheels is genius.">
            <a:hlinkClick r:id="rId6"/>
          </p:cNvPr>
          <p:cNvPicPr preferRelativeResize="0"/>
          <p:nvPr/>
        </p:nvPicPr>
        <p:blipFill>
          <a:blip r:embed="rId7">
            <a:alphaModFix/>
          </a:blip>
          <a:stretch>
            <a:fillRect/>
          </a:stretch>
        </p:blipFill>
        <p:spPr>
          <a:xfrm>
            <a:off x="11294288" y="5667075"/>
            <a:ext cx="5444734" cy="3062675"/>
          </a:xfrm>
          <a:prstGeom prst="rect">
            <a:avLst/>
          </a:prstGeom>
          <a:noFill/>
          <a:ln>
            <a:noFill/>
          </a:ln>
        </p:spPr>
      </p:pic>
      <p:sp>
        <p:nvSpPr>
          <p:cNvPr id="391" name="Google Shape;391;p20"/>
          <p:cNvSpPr txBox="1"/>
          <p:nvPr/>
        </p:nvSpPr>
        <p:spPr>
          <a:xfrm>
            <a:off x="11284875" y="8907575"/>
            <a:ext cx="5180100" cy="46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https://youtu.be/HeDuGWNTDPY</a:t>
            </a:r>
            <a:endParaRPr sz="18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8"/>
                                        </p:tgtEl>
                                        <p:attrNameLst>
                                          <p:attrName>style.visibility</p:attrName>
                                        </p:attrNameLst>
                                      </p:cBhvr>
                                      <p:to>
                                        <p:strVal val="visible"/>
                                      </p:to>
                                    </p:set>
                                    <p:animEffect filter="fade" transition="in">
                                      <p:cBhvr>
                                        <p:cTn dur="1000"/>
                                        <p:tgtEl>
                                          <p:spTgt spid="3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1000"/>
                                        <p:tgtEl>
                                          <p:spTgt spid="3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sp>
        <p:nvSpPr>
          <p:cNvPr id="396" name="Google Shape;396;p2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7" name="Google Shape;397;p21"/>
          <p:cNvSpPr/>
          <p:nvPr/>
        </p:nvSpPr>
        <p:spPr>
          <a:xfrm>
            <a:off x="9144000" y="3747569"/>
            <a:ext cx="8972168" cy="4156763"/>
          </a:xfrm>
          <a:custGeom>
            <a:rect b="b" l="l" r="r" t="t"/>
            <a:pathLst>
              <a:path extrusionOk="0" h="4156763" w="8972168">
                <a:moveTo>
                  <a:pt x="0" y="0"/>
                </a:moveTo>
                <a:lnTo>
                  <a:pt x="8972168" y="0"/>
                </a:lnTo>
                <a:lnTo>
                  <a:pt x="8972168" y="4156762"/>
                </a:lnTo>
                <a:lnTo>
                  <a:pt x="0" y="415676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8" name="Google Shape;398;p21"/>
          <p:cNvSpPr/>
          <p:nvPr/>
        </p:nvSpPr>
        <p:spPr>
          <a:xfrm>
            <a:off x="9785041" y="5143500"/>
            <a:ext cx="1287665" cy="1607070"/>
          </a:xfrm>
          <a:custGeom>
            <a:rect b="b" l="l" r="r" t="t"/>
            <a:pathLst>
              <a:path extrusionOk="0" h="1607070" w="1287665">
                <a:moveTo>
                  <a:pt x="0" y="0"/>
                </a:moveTo>
                <a:lnTo>
                  <a:pt x="1287665" y="0"/>
                </a:lnTo>
                <a:lnTo>
                  <a:pt x="1287665" y="1607070"/>
                </a:lnTo>
                <a:lnTo>
                  <a:pt x="0" y="160707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9" name="Google Shape;399;p21"/>
          <p:cNvSpPr/>
          <p:nvPr/>
        </p:nvSpPr>
        <p:spPr>
          <a:xfrm rot="649030">
            <a:off x="12937772" y="5038451"/>
            <a:ext cx="1384624" cy="1574998"/>
          </a:xfrm>
          <a:custGeom>
            <a:rect b="b" l="l" r="r" t="t"/>
            <a:pathLst>
              <a:path extrusionOk="0" h="1574998" w="1384624">
                <a:moveTo>
                  <a:pt x="0" y="0"/>
                </a:moveTo>
                <a:lnTo>
                  <a:pt x="1384624" y="0"/>
                </a:lnTo>
                <a:lnTo>
                  <a:pt x="1384624" y="1574998"/>
                </a:lnTo>
                <a:lnTo>
                  <a:pt x="0" y="1574998"/>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0" name="Google Shape;400;p21"/>
          <p:cNvSpPr txBox="1"/>
          <p:nvPr/>
        </p:nvSpPr>
        <p:spPr>
          <a:xfrm>
            <a:off x="391503" y="1606551"/>
            <a:ext cx="17504994" cy="1279517"/>
          </a:xfrm>
          <a:prstGeom prst="rect">
            <a:avLst/>
          </a:prstGeom>
          <a:noFill/>
          <a:ln>
            <a:noFill/>
          </a:ln>
        </p:spPr>
        <p:txBody>
          <a:bodyPr anchorCtr="0" anchor="t" bIns="0" lIns="0" spcFirstLastPara="1" rIns="0" wrap="square" tIns="0">
            <a:spAutoFit/>
          </a:bodyPr>
          <a:lstStyle/>
          <a:p>
            <a:pPr indent="0" lvl="0" marL="0" marR="0" rtl="0" algn="ctr">
              <a:lnSpc>
                <a:spcPct val="171212"/>
              </a:lnSpc>
              <a:spcBef>
                <a:spcPts val="0"/>
              </a:spcBef>
              <a:spcAft>
                <a:spcPts val="0"/>
              </a:spcAft>
              <a:buNone/>
            </a:pPr>
            <a:r>
              <a:rPr lang="en-US" sz="6600">
                <a:solidFill>
                  <a:srgbClr val="1A1A1A"/>
                </a:solidFill>
                <a:latin typeface="Arial"/>
                <a:ea typeface="Arial"/>
                <a:cs typeface="Arial"/>
                <a:sym typeface="Arial"/>
              </a:rPr>
              <a:t>Wheel and Axle Assembly</a:t>
            </a:r>
            <a:endParaRPr/>
          </a:p>
        </p:txBody>
      </p:sp>
      <p:sp>
        <p:nvSpPr>
          <p:cNvPr id="401" name="Google Shape;401;p21"/>
          <p:cNvSpPr txBox="1"/>
          <p:nvPr/>
        </p:nvSpPr>
        <p:spPr>
          <a:xfrm>
            <a:off x="1828800" y="4406450"/>
            <a:ext cx="5943600" cy="2180084"/>
          </a:xfrm>
          <a:prstGeom prst="rect">
            <a:avLst/>
          </a:prstGeom>
          <a:noFill/>
          <a:ln>
            <a:noFill/>
          </a:ln>
        </p:spPr>
        <p:txBody>
          <a:bodyPr anchorCtr="0" anchor="t" bIns="0" lIns="0" spcFirstLastPara="1" rIns="0" wrap="square" tIns="0">
            <a:spAutoFit/>
          </a:bodyPr>
          <a:lstStyle/>
          <a:p>
            <a:pPr indent="-465960" lvl="1" marL="931922" marR="0" rtl="0" algn="l">
              <a:lnSpc>
                <a:spcPct val="25179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Which letter represents the axle?</a:t>
            </a:r>
            <a:endParaRPr/>
          </a:p>
          <a:p>
            <a:pPr indent="-465960" lvl="1" marL="931922" marR="0" rtl="0" algn="l">
              <a:lnSpc>
                <a:spcPct val="25179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Which letter represents the wheel?</a:t>
            </a:r>
            <a:endParaRPr/>
          </a:p>
          <a:p>
            <a:pPr indent="0" lvl="0" marL="0" marR="0" rtl="0" algn="l">
              <a:lnSpc>
                <a:spcPct val="116797"/>
              </a:lnSpc>
              <a:spcBef>
                <a:spcPts val="0"/>
              </a:spcBef>
              <a:spcAft>
                <a:spcPts val="0"/>
              </a:spcAft>
              <a:buNone/>
            </a:pPr>
            <a:r>
              <a:t/>
            </a:r>
            <a:endParaRPr sz="4316">
              <a:solidFill>
                <a:srgbClr val="000000"/>
              </a:solidFill>
              <a:latin typeface="Arial"/>
              <a:ea typeface="Arial"/>
              <a:cs typeface="Arial"/>
              <a:sym typeface="Arial"/>
            </a:endParaRPr>
          </a:p>
        </p:txBody>
      </p:sp>
      <p:sp>
        <p:nvSpPr>
          <p:cNvPr id="402" name="Google Shape;402;p21"/>
          <p:cNvSpPr txBox="1"/>
          <p:nvPr/>
        </p:nvSpPr>
        <p:spPr>
          <a:xfrm>
            <a:off x="10916450" y="7794125"/>
            <a:ext cx="5282100" cy="54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https://en.wikipedia.org/wiki/Wheelset_%28rail_transport%29</a:t>
            </a:r>
            <a:endParaRPr>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sp>
        <p:nvSpPr>
          <p:cNvPr id="407" name="Google Shape;407;p2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8" name="Google Shape;408;p22"/>
          <p:cNvSpPr/>
          <p:nvPr/>
        </p:nvSpPr>
        <p:spPr>
          <a:xfrm>
            <a:off x="390989" y="1678972"/>
            <a:ext cx="5684496" cy="7579328"/>
          </a:xfrm>
          <a:custGeom>
            <a:rect b="b" l="l" r="r" t="t"/>
            <a:pathLst>
              <a:path extrusionOk="0" h="7579328" w="5684496">
                <a:moveTo>
                  <a:pt x="0" y="0"/>
                </a:moveTo>
                <a:lnTo>
                  <a:pt x="5684496" y="0"/>
                </a:lnTo>
                <a:lnTo>
                  <a:pt x="5684496" y="7579328"/>
                </a:lnTo>
                <a:lnTo>
                  <a:pt x="0" y="757932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9" name="Google Shape;409;p22"/>
          <p:cNvSpPr/>
          <p:nvPr/>
        </p:nvSpPr>
        <p:spPr>
          <a:xfrm>
            <a:off x="12157185" y="1678972"/>
            <a:ext cx="5684496" cy="7579328"/>
          </a:xfrm>
          <a:custGeom>
            <a:rect b="b" l="l" r="r" t="t"/>
            <a:pathLst>
              <a:path extrusionOk="0" h="7579328" w="5684496">
                <a:moveTo>
                  <a:pt x="0" y="0"/>
                </a:moveTo>
                <a:lnTo>
                  <a:pt x="5684495" y="0"/>
                </a:lnTo>
                <a:lnTo>
                  <a:pt x="5684495" y="7579328"/>
                </a:lnTo>
                <a:lnTo>
                  <a:pt x="0" y="757932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0" name="Google Shape;410;p22"/>
          <p:cNvSpPr/>
          <p:nvPr/>
        </p:nvSpPr>
        <p:spPr>
          <a:xfrm rot="889482">
            <a:off x="10289918" y="4680142"/>
            <a:ext cx="4622182" cy="1438654"/>
          </a:xfrm>
          <a:custGeom>
            <a:rect b="b" l="l" r="r" t="t"/>
            <a:pathLst>
              <a:path extrusionOk="0" h="1438654" w="4622182">
                <a:moveTo>
                  <a:pt x="0" y="0"/>
                </a:moveTo>
                <a:lnTo>
                  <a:pt x="4622182" y="0"/>
                </a:lnTo>
                <a:lnTo>
                  <a:pt x="4622182" y="1438654"/>
                </a:lnTo>
                <a:lnTo>
                  <a:pt x="0" y="1438654"/>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1" name="Google Shape;411;p22"/>
          <p:cNvSpPr/>
          <p:nvPr/>
        </p:nvSpPr>
        <p:spPr>
          <a:xfrm flipH="1" rot="-1712507">
            <a:off x="4710838" y="4787977"/>
            <a:ext cx="4373715" cy="1361319"/>
          </a:xfrm>
          <a:custGeom>
            <a:rect b="b" l="l" r="r" t="t"/>
            <a:pathLst>
              <a:path extrusionOk="0" h="1361319" w="4373715">
                <a:moveTo>
                  <a:pt x="4373715" y="0"/>
                </a:moveTo>
                <a:lnTo>
                  <a:pt x="0" y="0"/>
                </a:lnTo>
                <a:lnTo>
                  <a:pt x="0" y="1361319"/>
                </a:lnTo>
                <a:lnTo>
                  <a:pt x="4373715" y="1361319"/>
                </a:lnTo>
                <a:lnTo>
                  <a:pt x="4373715"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412" name="Google Shape;412;p22"/>
          <p:cNvGrpSpPr/>
          <p:nvPr/>
        </p:nvGrpSpPr>
        <p:grpSpPr>
          <a:xfrm>
            <a:off x="6700548" y="3455789"/>
            <a:ext cx="4886903" cy="1687711"/>
            <a:chOff x="0" y="-38100"/>
            <a:chExt cx="1287086" cy="444500"/>
          </a:xfrm>
        </p:grpSpPr>
        <p:sp>
          <p:nvSpPr>
            <p:cNvPr id="413" name="Google Shape;413;p22"/>
            <p:cNvSpPr/>
            <p:nvPr/>
          </p:nvSpPr>
          <p:spPr>
            <a:xfrm>
              <a:off x="0" y="0"/>
              <a:ext cx="1287086" cy="406400"/>
            </a:xfrm>
            <a:custGeom>
              <a:rect b="b" l="l" r="r" t="t"/>
              <a:pathLst>
                <a:path extrusionOk="0" h="406400" w="1287086">
                  <a:moveTo>
                    <a:pt x="0" y="0"/>
                  </a:moveTo>
                  <a:lnTo>
                    <a:pt x="1287086" y="0"/>
                  </a:lnTo>
                  <a:lnTo>
                    <a:pt x="1287086" y="406400"/>
                  </a:lnTo>
                  <a:lnTo>
                    <a:pt x="0" y="406400"/>
                  </a:lnTo>
                  <a:close/>
                </a:path>
              </a:pathLst>
            </a:custGeom>
            <a:solidFill>
              <a:srgbClr val="FFDE59"/>
            </a:solidFill>
            <a:ln cap="sq" cmpd="sng" w="3810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4" name="Google Shape;414;p22"/>
            <p:cNvSpPr txBox="1"/>
            <p:nvPr/>
          </p:nvSpPr>
          <p:spPr>
            <a:xfrm>
              <a:off x="0" y="-38100"/>
              <a:ext cx="1287086" cy="44450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415" name="Google Shape;415;p22"/>
          <p:cNvSpPr/>
          <p:nvPr/>
        </p:nvSpPr>
        <p:spPr>
          <a:xfrm rot="-5400000">
            <a:off x="860356" y="4865571"/>
            <a:ext cx="4745761" cy="1067796"/>
          </a:xfrm>
          <a:custGeom>
            <a:rect b="b" l="l" r="r" t="t"/>
            <a:pathLst>
              <a:path extrusionOk="0" h="1067796" w="4745761">
                <a:moveTo>
                  <a:pt x="0" y="0"/>
                </a:moveTo>
                <a:lnTo>
                  <a:pt x="4745761" y="0"/>
                </a:lnTo>
                <a:lnTo>
                  <a:pt x="4745761" y="1067796"/>
                </a:lnTo>
                <a:lnTo>
                  <a:pt x="0" y="1067796"/>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6" name="Google Shape;416;p22"/>
          <p:cNvSpPr txBox="1"/>
          <p:nvPr/>
        </p:nvSpPr>
        <p:spPr>
          <a:xfrm>
            <a:off x="6897695" y="3787718"/>
            <a:ext cx="4542472" cy="1154162"/>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8000">
                <a:solidFill>
                  <a:srgbClr val="000000"/>
                </a:solidFill>
                <a:latin typeface="Arial"/>
                <a:ea typeface="Arial"/>
                <a:cs typeface="Arial"/>
                <a:sym typeface="Arial"/>
              </a:rPr>
              <a:t>Bearings</a:t>
            </a:r>
            <a:endParaRPr/>
          </a:p>
        </p:txBody>
      </p:sp>
      <p:sp>
        <p:nvSpPr>
          <p:cNvPr id="417" name="Google Shape;417;p22"/>
          <p:cNvSpPr txBox="1"/>
          <p:nvPr/>
        </p:nvSpPr>
        <p:spPr>
          <a:xfrm rot="-5400000">
            <a:off x="1095886" y="5110929"/>
            <a:ext cx="4246126" cy="577081"/>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4000">
                <a:solidFill>
                  <a:srgbClr val="000000"/>
                </a:solidFill>
                <a:latin typeface="Arial"/>
                <a:ea typeface="Arial"/>
                <a:cs typeface="Arial"/>
                <a:sym typeface="Arial"/>
              </a:rPr>
              <a:t>Diameter: 3ft</a:t>
            </a:r>
            <a:endParaRPr/>
          </a:p>
        </p:txBody>
      </p:sp>
      <p:sp>
        <p:nvSpPr>
          <p:cNvPr id="418" name="Google Shape;418;p22"/>
          <p:cNvSpPr txBox="1"/>
          <p:nvPr/>
        </p:nvSpPr>
        <p:spPr>
          <a:xfrm>
            <a:off x="426100" y="9320450"/>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
        <p:nvSpPr>
          <p:cNvPr id="419" name="Google Shape;419;p22"/>
          <p:cNvSpPr txBox="1"/>
          <p:nvPr/>
        </p:nvSpPr>
        <p:spPr>
          <a:xfrm>
            <a:off x="12449800" y="9320450"/>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2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29" name="Google Shape;429;p23"/>
          <p:cNvSpPr txBox="1"/>
          <p:nvPr/>
        </p:nvSpPr>
        <p:spPr>
          <a:xfrm>
            <a:off x="2209800" y="1562100"/>
            <a:ext cx="13432559" cy="1415837"/>
          </a:xfrm>
          <a:prstGeom prst="rect">
            <a:avLst/>
          </a:prstGeom>
          <a:noFill/>
          <a:ln>
            <a:noFill/>
          </a:ln>
        </p:spPr>
        <p:txBody>
          <a:bodyPr anchorCtr="0" anchor="t" bIns="0" lIns="0" spcFirstLastPara="1" rIns="0" wrap="square" tIns="0">
            <a:spAutoFit/>
          </a:bodyPr>
          <a:lstStyle/>
          <a:p>
            <a:pPr indent="0" lvl="0" marL="0" marR="0" rtl="0" algn="ctr">
              <a:lnSpc>
                <a:spcPct val="214666"/>
              </a:lnSpc>
              <a:spcBef>
                <a:spcPts val="0"/>
              </a:spcBef>
              <a:spcAft>
                <a:spcPts val="0"/>
              </a:spcAft>
              <a:buNone/>
            </a:pPr>
            <a:r>
              <a:rPr lang="en-US" sz="6000">
                <a:solidFill>
                  <a:srgbClr val="000000"/>
                </a:solidFill>
                <a:latin typeface="Arial"/>
                <a:ea typeface="Arial"/>
                <a:cs typeface="Arial"/>
                <a:sym typeface="Arial"/>
              </a:rPr>
              <a:t>Train derailments</a:t>
            </a:r>
            <a:endParaRPr/>
          </a:p>
        </p:txBody>
      </p:sp>
      <p:sp>
        <p:nvSpPr>
          <p:cNvPr id="430" name="Google Shape;430;p23"/>
          <p:cNvSpPr txBox="1"/>
          <p:nvPr/>
        </p:nvSpPr>
        <p:spPr>
          <a:xfrm>
            <a:off x="4876800" y="3771900"/>
            <a:ext cx="9110976" cy="4591129"/>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lang="en-US" sz="2400">
                <a:solidFill>
                  <a:srgbClr val="000000"/>
                </a:solidFill>
                <a:latin typeface="Arial"/>
                <a:ea typeface="Arial"/>
                <a:cs typeface="Arial"/>
                <a:sym typeface="Arial"/>
              </a:rPr>
              <a:t>Just as we show symptoms before getting sick, trains do the same. They show “symptoms” such as </a:t>
            </a:r>
            <a:r>
              <a:rPr lang="en-US" sz="2400">
                <a:solidFill>
                  <a:srgbClr val="FA6C3D"/>
                </a:solidFill>
                <a:latin typeface="Arial"/>
                <a:ea typeface="Arial"/>
                <a:cs typeface="Arial"/>
                <a:sym typeface="Arial"/>
              </a:rPr>
              <a:t>noise, sparks, and tremors</a:t>
            </a:r>
            <a:r>
              <a:rPr lang="en-US" sz="2400">
                <a:solidFill>
                  <a:srgbClr val="000000"/>
                </a:solidFill>
                <a:latin typeface="Arial"/>
                <a:ea typeface="Arial"/>
                <a:cs typeface="Arial"/>
                <a:sym typeface="Arial"/>
              </a:rPr>
              <a:t>. </a:t>
            </a:r>
            <a:endParaRPr/>
          </a:p>
          <a:p>
            <a:pPr indent="0" lvl="0" marL="0" marR="0" rtl="0" algn="l">
              <a:lnSpc>
                <a:spcPct val="150000"/>
              </a:lnSpc>
              <a:spcBef>
                <a:spcPts val="0"/>
              </a:spcBef>
              <a:spcAft>
                <a:spcPts val="0"/>
              </a:spcAft>
              <a:buNone/>
            </a:pPr>
            <a:r>
              <a:rPr lang="en-US" sz="2400">
                <a:solidFill>
                  <a:srgbClr val="000000"/>
                </a:solidFill>
                <a:latin typeface="Arial"/>
                <a:ea typeface="Arial"/>
                <a:cs typeface="Arial"/>
                <a:sym typeface="Arial"/>
              </a:rPr>
              <a:t>Train derailments can occur because of elevated </a:t>
            </a:r>
            <a:r>
              <a:rPr lang="en-US" sz="2400">
                <a:solidFill>
                  <a:srgbClr val="FA6C3D"/>
                </a:solidFill>
                <a:latin typeface="Arial"/>
                <a:ea typeface="Arial"/>
                <a:cs typeface="Arial"/>
                <a:sym typeface="Arial"/>
              </a:rPr>
              <a:t>friction</a:t>
            </a:r>
            <a:r>
              <a:rPr lang="en-US" sz="2400">
                <a:solidFill>
                  <a:srgbClr val="000000"/>
                </a:solidFill>
                <a:latin typeface="Arial"/>
                <a:ea typeface="Arial"/>
                <a:cs typeface="Arial"/>
                <a:sym typeface="Arial"/>
              </a:rPr>
              <a:t> between the train wheels and rails. This </a:t>
            </a:r>
            <a:r>
              <a:rPr lang="en-US" sz="2400">
                <a:solidFill>
                  <a:srgbClr val="FA6C3D"/>
                </a:solidFill>
                <a:latin typeface="Arial"/>
                <a:ea typeface="Arial"/>
                <a:cs typeface="Arial"/>
                <a:sym typeface="Arial"/>
              </a:rPr>
              <a:t>friction</a:t>
            </a:r>
            <a:r>
              <a:rPr lang="en-US" sz="2400">
                <a:solidFill>
                  <a:srgbClr val="000000"/>
                </a:solidFill>
                <a:latin typeface="Arial"/>
                <a:ea typeface="Arial"/>
                <a:cs typeface="Arial"/>
                <a:sym typeface="Arial"/>
              </a:rPr>
              <a:t> causes some metals to fuse.</a:t>
            </a:r>
            <a:endParaRPr/>
          </a:p>
          <a:p>
            <a:pPr indent="0" lvl="0" marL="0" marR="0" rtl="0" algn="l">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50000"/>
              </a:lnSpc>
              <a:spcBef>
                <a:spcPts val="0"/>
              </a:spcBef>
              <a:spcAft>
                <a:spcPts val="0"/>
              </a:spcAft>
              <a:buNone/>
            </a:pPr>
            <a:r>
              <a:rPr lang="en-US" sz="2400">
                <a:solidFill>
                  <a:srgbClr val="FA6C3D"/>
                </a:solidFill>
                <a:latin typeface="Arial"/>
                <a:ea typeface="Arial"/>
                <a:cs typeface="Arial"/>
                <a:sym typeface="Arial"/>
              </a:rPr>
              <a:t>What can we do?</a:t>
            </a:r>
            <a:endParaRPr/>
          </a:p>
          <a:p>
            <a:pPr indent="0" lvl="0" marL="0" marR="0" rtl="0" algn="l">
              <a:lnSpc>
                <a:spcPct val="140027"/>
              </a:lnSpc>
              <a:spcBef>
                <a:spcPts val="0"/>
              </a:spcBef>
              <a:spcAft>
                <a:spcPts val="0"/>
              </a:spcAft>
              <a:buNone/>
            </a:pPr>
            <a:r>
              <a:rPr lang="en-US" sz="4332">
                <a:solidFill>
                  <a:srgbClr val="000000"/>
                </a:solidFill>
                <a:latin typeface="Arial"/>
                <a:ea typeface="Arial"/>
                <a:cs typeface="Arial"/>
                <a:sym typeface="Arial"/>
              </a:rPr>
              <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2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40" name="Google Shape;440;p24"/>
          <p:cNvSpPr txBox="1"/>
          <p:nvPr/>
        </p:nvSpPr>
        <p:spPr>
          <a:xfrm>
            <a:off x="9525000" y="1943100"/>
            <a:ext cx="6290458" cy="1988045"/>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1A1A1A"/>
                </a:solidFill>
                <a:latin typeface="Arial"/>
                <a:ea typeface="Arial"/>
                <a:cs typeface="Arial"/>
                <a:sym typeface="Arial"/>
              </a:rPr>
              <a:t>How Are They Damaged?</a:t>
            </a:r>
            <a:endParaRPr/>
          </a:p>
        </p:txBody>
      </p:sp>
      <p:sp>
        <p:nvSpPr>
          <p:cNvPr id="441" name="Google Shape;441;p24"/>
          <p:cNvSpPr txBox="1"/>
          <p:nvPr/>
        </p:nvSpPr>
        <p:spPr>
          <a:xfrm>
            <a:off x="9649058" y="4762500"/>
            <a:ext cx="5126918" cy="3255507"/>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Most of the time it is due to sudden breaking (stopping).</a:t>
            </a:r>
            <a:endParaRPr/>
          </a:p>
          <a:p>
            <a:pPr indent="0" lvl="0" marL="0" marR="0" rtl="0" algn="ctr">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The more weight and load the freight train carries, the more dangerous it can become. </a:t>
            </a:r>
            <a:endParaRPr/>
          </a:p>
        </p:txBody>
      </p:sp>
      <p:sp>
        <p:nvSpPr>
          <p:cNvPr id="442" name="Google Shape;442;p24"/>
          <p:cNvSpPr/>
          <p:nvPr/>
        </p:nvSpPr>
        <p:spPr>
          <a:xfrm>
            <a:off x="1845523" y="1562100"/>
            <a:ext cx="5684496" cy="7579328"/>
          </a:xfrm>
          <a:custGeom>
            <a:rect b="b" l="l" r="r" t="t"/>
            <a:pathLst>
              <a:path extrusionOk="0" h="7579328" w="5684496">
                <a:moveTo>
                  <a:pt x="0" y="0"/>
                </a:moveTo>
                <a:lnTo>
                  <a:pt x="5684496" y="0"/>
                </a:lnTo>
                <a:lnTo>
                  <a:pt x="5684496" y="7579328"/>
                </a:lnTo>
                <a:lnTo>
                  <a:pt x="0" y="757932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2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2" name="Google Shape;452;p25"/>
          <p:cNvSpPr txBox="1"/>
          <p:nvPr/>
        </p:nvSpPr>
        <p:spPr>
          <a:xfrm>
            <a:off x="9525000" y="1943100"/>
            <a:ext cx="6290458" cy="1988045"/>
          </a:xfrm>
          <a:prstGeom prst="rect">
            <a:avLst/>
          </a:prstGeom>
          <a:noFill/>
          <a:ln>
            <a:noFill/>
          </a:ln>
        </p:spPr>
        <p:txBody>
          <a:bodyPr anchorCtr="0" anchor="t" bIns="0" lIns="0" spcFirstLastPara="1" rIns="0" wrap="square" tIns="0">
            <a:spAutoFit/>
          </a:bodyPr>
          <a:lstStyle/>
          <a:p>
            <a:pPr indent="0" lvl="0" marL="0" marR="0" rtl="0" algn="ctr">
              <a:lnSpc>
                <a:spcPct val="121212"/>
              </a:lnSpc>
              <a:spcBef>
                <a:spcPts val="0"/>
              </a:spcBef>
              <a:spcAft>
                <a:spcPts val="0"/>
              </a:spcAft>
              <a:buNone/>
            </a:pPr>
            <a:r>
              <a:rPr lang="en-US" sz="6600">
                <a:solidFill>
                  <a:srgbClr val="1A1A1A"/>
                </a:solidFill>
                <a:latin typeface="Arial"/>
                <a:ea typeface="Arial"/>
                <a:cs typeface="Arial"/>
                <a:sym typeface="Arial"/>
              </a:rPr>
              <a:t>How Are They Damaged?</a:t>
            </a:r>
            <a:endParaRPr/>
          </a:p>
        </p:txBody>
      </p:sp>
      <p:sp>
        <p:nvSpPr>
          <p:cNvPr id="453" name="Google Shape;453;p25"/>
          <p:cNvSpPr txBox="1"/>
          <p:nvPr/>
        </p:nvSpPr>
        <p:spPr>
          <a:xfrm>
            <a:off x="9649058" y="4762500"/>
            <a:ext cx="5126918" cy="3255507"/>
          </a:xfrm>
          <a:prstGeom prst="rect">
            <a:avLst/>
          </a:prstGeom>
          <a:noFill/>
          <a:ln>
            <a:noFill/>
          </a:ln>
        </p:spPr>
        <p:txBody>
          <a:bodyPr anchorCtr="0" anchor="t" bIns="0" lIns="0" spcFirstLastPara="1" rIns="0" wrap="square" tIns="0">
            <a:spAutoFit/>
          </a:bodyPr>
          <a:lstStyle/>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Most of the time it is due to sudden breaking (stopping).</a:t>
            </a:r>
            <a:endParaRPr/>
          </a:p>
          <a:p>
            <a:pPr indent="0" lvl="0" marL="0" marR="0" rtl="0" algn="ctr">
              <a:lnSpc>
                <a:spcPct val="150000"/>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ctr">
              <a:lnSpc>
                <a:spcPct val="150000"/>
              </a:lnSpc>
              <a:spcBef>
                <a:spcPts val="0"/>
              </a:spcBef>
              <a:spcAft>
                <a:spcPts val="0"/>
              </a:spcAft>
              <a:buNone/>
            </a:pPr>
            <a:r>
              <a:rPr lang="en-US" sz="2400">
                <a:solidFill>
                  <a:srgbClr val="000000"/>
                </a:solidFill>
                <a:latin typeface="Arial"/>
                <a:ea typeface="Arial"/>
                <a:cs typeface="Arial"/>
                <a:sym typeface="Arial"/>
              </a:rPr>
              <a:t>The more weight and load the freight train carries, the more dangerous it can become. </a:t>
            </a:r>
            <a:endParaRPr/>
          </a:p>
        </p:txBody>
      </p:sp>
      <p:sp>
        <p:nvSpPr>
          <p:cNvPr id="454" name="Google Shape;454;p25"/>
          <p:cNvSpPr/>
          <p:nvPr/>
        </p:nvSpPr>
        <p:spPr>
          <a:xfrm>
            <a:off x="1845523" y="1562100"/>
            <a:ext cx="5684496" cy="7579328"/>
          </a:xfrm>
          <a:custGeom>
            <a:rect b="b" l="l" r="r" t="t"/>
            <a:pathLst>
              <a:path extrusionOk="0" h="7579328" w="5684496">
                <a:moveTo>
                  <a:pt x="0" y="0"/>
                </a:moveTo>
                <a:lnTo>
                  <a:pt x="5684496" y="0"/>
                </a:lnTo>
                <a:lnTo>
                  <a:pt x="5684496" y="7579328"/>
                </a:lnTo>
                <a:lnTo>
                  <a:pt x="0" y="7579328"/>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5" name="Google Shape;455;p25"/>
          <p:cNvSpPr txBox="1"/>
          <p:nvPr/>
        </p:nvSpPr>
        <p:spPr>
          <a:xfrm>
            <a:off x="2289225" y="9141425"/>
            <a:ext cx="6471600" cy="2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Photo Credits: UTRGV Railway Camp</a:t>
            </a:r>
            <a:endParaRPr sz="1800">
              <a:solidFill>
                <a:schemeClr val="dk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2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465" name="Google Shape;465;p26"/>
          <p:cNvGrpSpPr/>
          <p:nvPr/>
        </p:nvGrpSpPr>
        <p:grpSpPr>
          <a:xfrm>
            <a:off x="0" y="1249805"/>
            <a:ext cx="18288000" cy="8385560"/>
            <a:chOff x="0" y="-38100"/>
            <a:chExt cx="4816593" cy="2208543"/>
          </a:xfrm>
        </p:grpSpPr>
        <p:sp>
          <p:nvSpPr>
            <p:cNvPr id="466" name="Google Shape;466;p26">
              <a:hlinkClick r:id="rId4"/>
            </p:cNvPr>
            <p:cNvSpPr/>
            <p:nvPr/>
          </p:nvSpPr>
          <p:spPr>
            <a:xfrm>
              <a:off x="0" y="0"/>
              <a:ext cx="4816592" cy="2170443"/>
            </a:xfrm>
            <a:custGeom>
              <a:rect b="b" l="l" r="r" t="t"/>
              <a:pathLst>
                <a:path extrusionOk="0" h="2170443" w="4816592">
                  <a:moveTo>
                    <a:pt x="0" y="0"/>
                  </a:moveTo>
                  <a:lnTo>
                    <a:pt x="4816592" y="0"/>
                  </a:lnTo>
                  <a:lnTo>
                    <a:pt x="4816592" y="2170443"/>
                  </a:lnTo>
                  <a:lnTo>
                    <a:pt x="0" y="2170443"/>
                  </a:lnTo>
                  <a:close/>
                </a:path>
              </a:pathLst>
            </a:custGeom>
            <a:solidFill>
              <a:srgbClr val="FFFFFF">
                <a:alpha val="55294"/>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7" name="Google Shape;467;p26"/>
            <p:cNvSpPr txBox="1"/>
            <p:nvPr/>
          </p:nvSpPr>
          <p:spPr>
            <a:xfrm>
              <a:off x="0" y="-38100"/>
              <a:ext cx="4816593" cy="220854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468" name="Google Shape;468;p26"/>
          <p:cNvSpPr txBox="1"/>
          <p:nvPr/>
        </p:nvSpPr>
        <p:spPr>
          <a:xfrm>
            <a:off x="3956854" y="4604150"/>
            <a:ext cx="10374287" cy="1676869"/>
          </a:xfrm>
          <a:prstGeom prst="rect">
            <a:avLst/>
          </a:prstGeom>
          <a:noFill/>
          <a:ln>
            <a:noFill/>
          </a:ln>
        </p:spPr>
        <p:txBody>
          <a:bodyPr anchorCtr="0" anchor="t" bIns="0" lIns="0" spcFirstLastPara="1" rIns="0" wrap="square" tIns="0">
            <a:spAutoFit/>
          </a:bodyPr>
          <a:lstStyle/>
          <a:p>
            <a:pPr indent="0" lvl="0" marL="0" marR="0" rtl="0" algn="ctr">
              <a:lnSpc>
                <a:spcPct val="156772"/>
              </a:lnSpc>
              <a:spcBef>
                <a:spcPts val="0"/>
              </a:spcBef>
              <a:spcAft>
                <a:spcPts val="0"/>
              </a:spcAft>
              <a:buNone/>
            </a:pPr>
            <a:r>
              <a:rPr lang="en-US" sz="4400">
                <a:solidFill>
                  <a:srgbClr val="000000"/>
                </a:solidFill>
                <a:latin typeface="Arial"/>
                <a:ea typeface="Arial"/>
                <a:cs typeface="Arial"/>
                <a:sym typeface="Arial"/>
              </a:rPr>
              <a:t>Wheel &amp; axles are moved by forklifts to simplify the replacement.</a:t>
            </a:r>
            <a:endParaRPr/>
          </a:p>
        </p:txBody>
      </p:sp>
      <p:sp>
        <p:nvSpPr>
          <p:cNvPr id="469" name="Google Shape;469;p26"/>
          <p:cNvSpPr txBox="1"/>
          <p:nvPr/>
        </p:nvSpPr>
        <p:spPr>
          <a:xfrm>
            <a:off x="3810000" y="2247900"/>
            <a:ext cx="11037767" cy="987450"/>
          </a:xfrm>
          <a:prstGeom prst="rect">
            <a:avLst/>
          </a:prstGeom>
          <a:noFill/>
          <a:ln>
            <a:noFill/>
          </a:ln>
        </p:spPr>
        <p:txBody>
          <a:bodyPr anchorCtr="0" anchor="t" bIns="0" lIns="0" spcFirstLastPara="1" rIns="0" wrap="square" tIns="0">
            <a:spAutoFit/>
          </a:bodyPr>
          <a:lstStyle/>
          <a:p>
            <a:pPr indent="0" lvl="0" marL="0" marR="0" rtl="0" algn="ctr">
              <a:lnSpc>
                <a:spcPct val="116651"/>
              </a:lnSpc>
              <a:spcBef>
                <a:spcPts val="0"/>
              </a:spcBef>
              <a:spcAft>
                <a:spcPts val="0"/>
              </a:spcAft>
              <a:buNone/>
            </a:pPr>
            <a:r>
              <a:rPr lang="en-US" sz="6600">
                <a:solidFill>
                  <a:srgbClr val="000000"/>
                </a:solidFill>
                <a:latin typeface="Arial"/>
                <a:ea typeface="Arial"/>
                <a:cs typeface="Arial"/>
                <a:sym typeface="Arial"/>
              </a:rPr>
              <a:t>Wheel &amp; Axle Replacement</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2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475" name="Google Shape;475;p27"/>
          <p:cNvGrpSpPr/>
          <p:nvPr/>
        </p:nvGrpSpPr>
        <p:grpSpPr>
          <a:xfrm>
            <a:off x="0" y="1249805"/>
            <a:ext cx="18288000" cy="8385560"/>
            <a:chOff x="0" y="-38100"/>
            <a:chExt cx="4816593" cy="2208543"/>
          </a:xfrm>
        </p:grpSpPr>
        <p:sp>
          <p:nvSpPr>
            <p:cNvPr id="476" name="Google Shape;476;p27"/>
            <p:cNvSpPr/>
            <p:nvPr/>
          </p:nvSpPr>
          <p:spPr>
            <a:xfrm>
              <a:off x="0" y="0"/>
              <a:ext cx="4816592" cy="2170443"/>
            </a:xfrm>
            <a:custGeom>
              <a:rect b="b" l="l" r="r" t="t"/>
              <a:pathLst>
                <a:path extrusionOk="0" h="2170443" w="4816592">
                  <a:moveTo>
                    <a:pt x="0" y="0"/>
                  </a:moveTo>
                  <a:lnTo>
                    <a:pt x="4816592" y="0"/>
                  </a:lnTo>
                  <a:lnTo>
                    <a:pt x="4816592" y="2170443"/>
                  </a:lnTo>
                  <a:lnTo>
                    <a:pt x="0" y="2170443"/>
                  </a:lnTo>
                  <a:close/>
                </a:path>
              </a:pathLst>
            </a:custGeom>
            <a:solidFill>
              <a:srgbClr val="FFFFFF">
                <a:alpha val="55294"/>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77" name="Google Shape;477;p27"/>
            <p:cNvSpPr txBox="1"/>
            <p:nvPr/>
          </p:nvSpPr>
          <p:spPr>
            <a:xfrm>
              <a:off x="0" y="-38100"/>
              <a:ext cx="4816593" cy="220854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478" name="Google Shape;478;p27"/>
          <p:cNvSpPr txBox="1"/>
          <p:nvPr/>
        </p:nvSpPr>
        <p:spPr>
          <a:xfrm>
            <a:off x="2971800" y="2408205"/>
            <a:ext cx="12113050" cy="1147815"/>
          </a:xfrm>
          <a:prstGeom prst="rect">
            <a:avLst/>
          </a:prstGeom>
          <a:noFill/>
          <a:ln>
            <a:noFill/>
          </a:ln>
        </p:spPr>
        <p:txBody>
          <a:bodyPr anchorCtr="0" anchor="t" bIns="0" lIns="0" spcFirstLastPara="1" rIns="0" wrap="square" tIns="0">
            <a:spAutoFit/>
          </a:bodyPr>
          <a:lstStyle/>
          <a:p>
            <a:pPr indent="0" lvl="0" marL="0" marR="0" rtl="0" algn="ctr">
              <a:lnSpc>
                <a:spcPct val="149196"/>
              </a:lnSpc>
              <a:spcBef>
                <a:spcPts val="0"/>
              </a:spcBef>
              <a:spcAft>
                <a:spcPts val="0"/>
              </a:spcAft>
              <a:buNone/>
            </a:pPr>
            <a:r>
              <a:rPr lang="en-US" sz="6600">
                <a:solidFill>
                  <a:srgbClr val="000000"/>
                </a:solidFill>
                <a:latin typeface="Arial"/>
                <a:ea typeface="Arial"/>
                <a:cs typeface="Arial"/>
                <a:sym typeface="Arial"/>
              </a:rPr>
              <a:t>Wheel &amp; Axle Weight</a:t>
            </a:r>
            <a:endParaRPr/>
          </a:p>
        </p:txBody>
      </p:sp>
      <p:sp>
        <p:nvSpPr>
          <p:cNvPr id="479" name="Google Shape;479;p27"/>
          <p:cNvSpPr txBox="1"/>
          <p:nvPr/>
        </p:nvSpPr>
        <p:spPr>
          <a:xfrm>
            <a:off x="2324101" y="4620559"/>
            <a:ext cx="14935200" cy="907428"/>
          </a:xfrm>
          <a:prstGeom prst="rect">
            <a:avLst/>
          </a:prstGeom>
          <a:noFill/>
          <a:ln>
            <a:noFill/>
          </a:ln>
        </p:spPr>
        <p:txBody>
          <a:bodyPr anchorCtr="0" anchor="t" bIns="0" lIns="0" spcFirstLastPara="1" rIns="0" wrap="square" tIns="0">
            <a:spAutoFit/>
          </a:bodyPr>
          <a:lstStyle/>
          <a:p>
            <a:pPr indent="0" lvl="0" marL="0" marR="0" rtl="0" algn="l">
              <a:lnSpc>
                <a:spcPct val="183022"/>
              </a:lnSpc>
              <a:spcBef>
                <a:spcPts val="0"/>
              </a:spcBef>
              <a:spcAft>
                <a:spcPts val="0"/>
              </a:spcAft>
              <a:buNone/>
            </a:pPr>
            <a:r>
              <a:rPr lang="en-US" sz="4400">
                <a:solidFill>
                  <a:srgbClr val="000000"/>
                </a:solidFill>
                <a:latin typeface="Arial"/>
                <a:ea typeface="Arial"/>
                <a:cs typeface="Arial"/>
                <a:sym typeface="Arial"/>
              </a:rPr>
              <a:t>How much do you think a wheel &amp; axle assembly weighs?</a:t>
            </a:r>
            <a:endParaRPr/>
          </a:p>
        </p:txBody>
      </p:sp>
      <p:sp>
        <p:nvSpPr>
          <p:cNvPr id="480" name="Google Shape;480;p27"/>
          <p:cNvSpPr txBox="1"/>
          <p:nvPr/>
        </p:nvSpPr>
        <p:spPr>
          <a:xfrm>
            <a:off x="3429001" y="6317251"/>
            <a:ext cx="13830300" cy="868956"/>
          </a:xfrm>
          <a:prstGeom prst="rect">
            <a:avLst/>
          </a:prstGeom>
          <a:noFill/>
          <a:ln>
            <a:noFill/>
          </a:ln>
        </p:spPr>
        <p:txBody>
          <a:bodyPr anchorCtr="0" anchor="t" bIns="0" lIns="0" spcFirstLastPara="1" rIns="0" wrap="square" tIns="0">
            <a:spAutoFit/>
          </a:bodyPr>
          <a:lstStyle/>
          <a:p>
            <a:pPr indent="0" lvl="0" marL="0" marR="0" rtl="0" algn="l">
              <a:lnSpc>
                <a:spcPct val="175045"/>
              </a:lnSpc>
              <a:spcBef>
                <a:spcPts val="0"/>
              </a:spcBef>
              <a:spcAft>
                <a:spcPts val="0"/>
              </a:spcAft>
              <a:buNone/>
            </a:pPr>
            <a:r>
              <a:rPr lang="en-US" sz="4400">
                <a:solidFill>
                  <a:srgbClr val="000000"/>
                </a:solidFill>
                <a:latin typeface="Arial"/>
                <a:ea typeface="Arial"/>
                <a:cs typeface="Arial"/>
                <a:sym typeface="Arial"/>
              </a:rPr>
              <a:t>About how many pounds can each bearing carry?</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2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486" name="Google Shape;486;p28"/>
          <p:cNvGrpSpPr/>
          <p:nvPr/>
        </p:nvGrpSpPr>
        <p:grpSpPr>
          <a:xfrm>
            <a:off x="0" y="1249805"/>
            <a:ext cx="18288000" cy="8385560"/>
            <a:chOff x="0" y="-38100"/>
            <a:chExt cx="4816593" cy="2208543"/>
          </a:xfrm>
        </p:grpSpPr>
        <p:sp>
          <p:nvSpPr>
            <p:cNvPr id="487" name="Google Shape;487;p28"/>
            <p:cNvSpPr/>
            <p:nvPr/>
          </p:nvSpPr>
          <p:spPr>
            <a:xfrm>
              <a:off x="0" y="0"/>
              <a:ext cx="4816592" cy="2170443"/>
            </a:xfrm>
            <a:custGeom>
              <a:rect b="b" l="l" r="r" t="t"/>
              <a:pathLst>
                <a:path extrusionOk="0" h="2170443" w="4816592">
                  <a:moveTo>
                    <a:pt x="0" y="0"/>
                  </a:moveTo>
                  <a:lnTo>
                    <a:pt x="4816592" y="0"/>
                  </a:lnTo>
                  <a:lnTo>
                    <a:pt x="4816592" y="2170443"/>
                  </a:lnTo>
                  <a:lnTo>
                    <a:pt x="0" y="2170443"/>
                  </a:lnTo>
                  <a:close/>
                </a:path>
              </a:pathLst>
            </a:custGeom>
            <a:solidFill>
              <a:srgbClr val="FFFFFF">
                <a:alpha val="55294"/>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8" name="Google Shape;488;p28"/>
            <p:cNvSpPr txBox="1"/>
            <p:nvPr/>
          </p:nvSpPr>
          <p:spPr>
            <a:xfrm>
              <a:off x="0" y="-38100"/>
              <a:ext cx="4816593" cy="2208543"/>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grpSp>
      <p:sp>
        <p:nvSpPr>
          <p:cNvPr id="489" name="Google Shape;489;p28"/>
          <p:cNvSpPr txBox="1"/>
          <p:nvPr/>
        </p:nvSpPr>
        <p:spPr>
          <a:xfrm>
            <a:off x="291838" y="3238500"/>
            <a:ext cx="17704320" cy="4138441"/>
          </a:xfrm>
          <a:prstGeom prst="rect">
            <a:avLst/>
          </a:prstGeom>
          <a:noFill/>
          <a:ln>
            <a:noFill/>
          </a:ln>
        </p:spPr>
        <p:txBody>
          <a:bodyPr anchorCtr="0" anchor="t" bIns="0" lIns="0" spcFirstLastPara="1" rIns="0" wrap="square" tIns="0">
            <a:spAutoFit/>
          </a:bodyPr>
          <a:lstStyle/>
          <a:p>
            <a:pPr indent="0" lvl="0" marL="0" marR="0" rtl="0" algn="ctr">
              <a:lnSpc>
                <a:spcPct val="376625"/>
              </a:lnSpc>
              <a:spcBef>
                <a:spcPts val="0"/>
              </a:spcBef>
              <a:spcAft>
                <a:spcPts val="0"/>
              </a:spcAft>
              <a:buNone/>
            </a:pPr>
            <a:r>
              <a:rPr lang="en-US" sz="2400">
                <a:solidFill>
                  <a:srgbClr val="1A1A1A"/>
                </a:solidFill>
                <a:latin typeface="Arial"/>
                <a:ea typeface="Arial"/>
                <a:cs typeface="Arial"/>
                <a:sym typeface="Arial"/>
              </a:rPr>
              <a:t>Wheel and Axle Assembly Weighs...2,000 pounds!</a:t>
            </a:r>
            <a:endParaRPr/>
          </a:p>
          <a:p>
            <a:pPr indent="0" lvl="0" marL="0" marR="0" rtl="0" algn="ctr">
              <a:lnSpc>
                <a:spcPct val="376625"/>
              </a:lnSpc>
              <a:spcBef>
                <a:spcPts val="0"/>
              </a:spcBef>
              <a:spcAft>
                <a:spcPts val="0"/>
              </a:spcAft>
              <a:buNone/>
            </a:pPr>
            <a:r>
              <a:t/>
            </a:r>
            <a:endParaRPr sz="2400">
              <a:solidFill>
                <a:srgbClr val="1A1A1A"/>
              </a:solidFill>
              <a:latin typeface="Arial"/>
              <a:ea typeface="Arial"/>
              <a:cs typeface="Arial"/>
              <a:sym typeface="Arial"/>
            </a:endParaRPr>
          </a:p>
          <a:p>
            <a:pPr indent="0" lvl="0" marL="0" marR="0" rtl="0" algn="ctr">
              <a:lnSpc>
                <a:spcPct val="376625"/>
              </a:lnSpc>
              <a:spcBef>
                <a:spcPts val="0"/>
              </a:spcBef>
              <a:spcAft>
                <a:spcPts val="0"/>
              </a:spcAft>
              <a:buNone/>
            </a:pPr>
            <a:r>
              <a:rPr lang="en-US" sz="2400">
                <a:solidFill>
                  <a:srgbClr val="1A1A1A"/>
                </a:solidFill>
                <a:latin typeface="Arial"/>
                <a:ea typeface="Arial"/>
                <a:cs typeface="Arial"/>
                <a:sym typeface="Arial"/>
              </a:rPr>
              <a:t>Each bearing can carry about...35,000 pounds!</a:t>
            </a:r>
            <a:endParaRPr/>
          </a:p>
          <a:p>
            <a:pPr indent="0" lvl="0" marL="0" marR="0" rtl="0" algn="ctr">
              <a:lnSpc>
                <a:spcPct val="57144"/>
              </a:lnSpc>
              <a:spcBef>
                <a:spcPts val="0"/>
              </a:spcBef>
              <a:spcAft>
                <a:spcPts val="0"/>
              </a:spcAft>
              <a:buNone/>
            </a:pPr>
            <a:r>
              <a:t/>
            </a:r>
            <a:endParaRPr sz="7999">
              <a:solidFill>
                <a:srgbClr val="1A1A1A"/>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2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5" name="Google Shape;495;p29"/>
          <p:cNvSpPr txBox="1"/>
          <p:nvPr/>
        </p:nvSpPr>
        <p:spPr>
          <a:xfrm>
            <a:off x="391503" y="33218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Signals and Systems 131</a:t>
            </a:r>
            <a:endParaRPr/>
          </a:p>
        </p:txBody>
      </p:sp>
      <p:sp>
        <p:nvSpPr>
          <p:cNvPr id="496" name="Google Shape;496;p29"/>
          <p:cNvSpPr txBox="1"/>
          <p:nvPr/>
        </p:nvSpPr>
        <p:spPr>
          <a:xfrm>
            <a:off x="1028700" y="62103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Robotics and Code Lab</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 name="Google Shape;131;p3"/>
          <p:cNvSpPr txBox="1"/>
          <p:nvPr/>
        </p:nvSpPr>
        <p:spPr>
          <a:xfrm>
            <a:off x="391503" y="3550467"/>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Railway Systems 101</a:t>
            </a:r>
            <a:endParaRPr/>
          </a:p>
        </p:txBody>
      </p:sp>
      <p:sp>
        <p:nvSpPr>
          <p:cNvPr id="132" name="Google Shape;132;p3"/>
          <p:cNvSpPr txBox="1"/>
          <p:nvPr/>
        </p:nvSpPr>
        <p:spPr>
          <a:xfrm>
            <a:off x="1028700" y="5911854"/>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Intro to Locomotive Science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3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2" name="Google Shape;502;p30"/>
          <p:cNvSpPr/>
          <p:nvPr/>
        </p:nvSpPr>
        <p:spPr>
          <a:xfrm>
            <a:off x="8991861" y="1795551"/>
            <a:ext cx="7229346" cy="7210699"/>
          </a:xfrm>
          <a:custGeom>
            <a:rect b="b" l="l" r="r" t="t"/>
            <a:pathLst>
              <a:path extrusionOk="0" h="7210699" w="7229346">
                <a:moveTo>
                  <a:pt x="0" y="0"/>
                </a:moveTo>
                <a:lnTo>
                  <a:pt x="7229346" y="0"/>
                </a:lnTo>
                <a:lnTo>
                  <a:pt x="7229346" y="7210698"/>
                </a:lnTo>
                <a:lnTo>
                  <a:pt x="0" y="7210698"/>
                </a:lnTo>
                <a:lnTo>
                  <a:pt x="0" y="0"/>
                </a:lnTo>
                <a:close/>
              </a:path>
            </a:pathLst>
          </a:custGeom>
          <a:blipFill rotWithShape="1">
            <a:blip r:embed="rId4">
              <a:alphaModFix/>
            </a:blip>
            <a:stretch>
              <a:fillRect b="-28902"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3" name="Google Shape;503;p30"/>
          <p:cNvSpPr txBox="1"/>
          <p:nvPr/>
        </p:nvSpPr>
        <p:spPr>
          <a:xfrm>
            <a:off x="1447800" y="4381500"/>
            <a:ext cx="8037683" cy="1270925"/>
          </a:xfrm>
          <a:prstGeom prst="rect">
            <a:avLst/>
          </a:prstGeom>
          <a:noFill/>
          <a:ln>
            <a:noFill/>
          </a:ln>
        </p:spPr>
        <p:txBody>
          <a:bodyPr anchorCtr="0" anchor="t" bIns="0" lIns="0" spcFirstLastPara="1" rIns="0" wrap="square" tIns="0">
            <a:spAutoFit/>
          </a:bodyPr>
          <a:lstStyle/>
          <a:p>
            <a:pPr indent="0" lvl="0" marL="0" marR="0" rtl="0" algn="ctr">
              <a:lnSpc>
                <a:spcPct val="299750"/>
              </a:lnSpc>
              <a:spcBef>
                <a:spcPts val="0"/>
              </a:spcBef>
              <a:spcAft>
                <a:spcPts val="0"/>
              </a:spcAft>
              <a:buNone/>
            </a:pPr>
            <a:r>
              <a:rPr lang="en-US" sz="4000">
                <a:solidFill>
                  <a:srgbClr val="000000"/>
                </a:solidFill>
                <a:latin typeface="Arial"/>
                <a:ea typeface="Arial"/>
                <a:cs typeface="Arial"/>
                <a:sym typeface="Arial"/>
              </a:rPr>
              <a:t>Please find this icon on your iPad.</a:t>
            </a:r>
            <a:endParaRPr/>
          </a:p>
        </p:txBody>
      </p:sp>
      <p:sp>
        <p:nvSpPr>
          <p:cNvPr id="504" name="Google Shape;504;p30"/>
          <p:cNvSpPr txBox="1"/>
          <p:nvPr/>
        </p:nvSpPr>
        <p:spPr>
          <a:xfrm>
            <a:off x="11293750" y="89320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3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0" name="Google Shape;510;p31"/>
          <p:cNvSpPr/>
          <p:nvPr/>
        </p:nvSpPr>
        <p:spPr>
          <a:xfrm>
            <a:off x="3438895" y="1442954"/>
            <a:ext cx="8506297" cy="8051695"/>
          </a:xfrm>
          <a:custGeom>
            <a:rect b="b" l="l" r="r" t="t"/>
            <a:pathLst>
              <a:path extrusionOk="0" h="8051695" w="8506297">
                <a:moveTo>
                  <a:pt x="0" y="0"/>
                </a:moveTo>
                <a:lnTo>
                  <a:pt x="8506296" y="0"/>
                </a:lnTo>
                <a:lnTo>
                  <a:pt x="8506296" y="8051696"/>
                </a:lnTo>
                <a:lnTo>
                  <a:pt x="0" y="805169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511" name="Google Shape;511;p31"/>
          <p:cNvPicPr preferRelativeResize="0"/>
          <p:nvPr/>
        </p:nvPicPr>
        <p:blipFill rotWithShape="1">
          <a:blip r:embed="rId5">
            <a:alphaModFix/>
          </a:blip>
          <a:srcRect b="0" l="0" r="0" t="0"/>
          <a:stretch/>
        </p:blipFill>
        <p:spPr>
          <a:xfrm>
            <a:off x="7578796" y="5248665"/>
            <a:ext cx="7270310" cy="4398537"/>
          </a:xfrm>
          <a:prstGeom prst="rect">
            <a:avLst/>
          </a:prstGeom>
          <a:noFill/>
          <a:ln>
            <a:noFill/>
          </a:ln>
        </p:spPr>
      </p:pic>
      <p:sp>
        <p:nvSpPr>
          <p:cNvPr id="512" name="Google Shape;512;p31"/>
          <p:cNvSpPr txBox="1"/>
          <p:nvPr/>
        </p:nvSpPr>
        <p:spPr>
          <a:xfrm>
            <a:off x="3780275" y="89966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3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8" name="Google Shape;518;p32"/>
          <p:cNvSpPr/>
          <p:nvPr/>
        </p:nvSpPr>
        <p:spPr>
          <a:xfrm>
            <a:off x="3712233" y="1521808"/>
            <a:ext cx="11659263" cy="7972021"/>
          </a:xfrm>
          <a:custGeom>
            <a:rect b="b" l="l" r="r" t="t"/>
            <a:pathLst>
              <a:path extrusionOk="0" h="7972021" w="11659263">
                <a:moveTo>
                  <a:pt x="0" y="0"/>
                </a:moveTo>
                <a:lnTo>
                  <a:pt x="11659264" y="0"/>
                </a:lnTo>
                <a:lnTo>
                  <a:pt x="11659264" y="7972022"/>
                </a:lnTo>
                <a:lnTo>
                  <a:pt x="0" y="7972022"/>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519" name="Google Shape;519;p32"/>
          <p:cNvPicPr preferRelativeResize="0"/>
          <p:nvPr/>
        </p:nvPicPr>
        <p:blipFill rotWithShape="1">
          <a:blip r:embed="rId5">
            <a:alphaModFix/>
          </a:blip>
          <a:srcRect b="0" l="0" r="0" t="0"/>
          <a:stretch/>
        </p:blipFill>
        <p:spPr>
          <a:xfrm>
            <a:off x="9541865" y="5143500"/>
            <a:ext cx="7270310" cy="4398537"/>
          </a:xfrm>
          <a:prstGeom prst="rect">
            <a:avLst/>
          </a:prstGeom>
          <a:noFill/>
          <a:ln>
            <a:noFill/>
          </a:ln>
        </p:spPr>
      </p:pic>
      <p:sp>
        <p:nvSpPr>
          <p:cNvPr id="520" name="Google Shape;520;p32"/>
          <p:cNvSpPr txBox="1"/>
          <p:nvPr/>
        </p:nvSpPr>
        <p:spPr>
          <a:xfrm>
            <a:off x="6468663" y="899582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3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6" name="Google Shape;526;p33"/>
          <p:cNvSpPr/>
          <p:nvPr/>
        </p:nvSpPr>
        <p:spPr>
          <a:xfrm>
            <a:off x="167792" y="2735629"/>
            <a:ext cx="17855386" cy="4826382"/>
          </a:xfrm>
          <a:custGeom>
            <a:rect b="b" l="l" r="r" t="t"/>
            <a:pathLst>
              <a:path extrusionOk="0" h="4826382" w="17855386">
                <a:moveTo>
                  <a:pt x="0" y="0"/>
                </a:moveTo>
                <a:lnTo>
                  <a:pt x="17855386" y="0"/>
                </a:lnTo>
                <a:lnTo>
                  <a:pt x="17855386" y="4826383"/>
                </a:lnTo>
                <a:lnTo>
                  <a:pt x="0" y="4826383"/>
                </a:lnTo>
                <a:lnTo>
                  <a:pt x="0" y="0"/>
                </a:lnTo>
                <a:close/>
              </a:path>
            </a:pathLst>
          </a:custGeom>
          <a:blipFill rotWithShape="1">
            <a:blip r:embed="rId4">
              <a:alphaModFix/>
            </a:blip>
            <a:stretch>
              <a:fillRect b="-4591" l="0" r="0" t="-4079"/>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pic>
        <p:nvPicPr>
          <p:cNvPr id="527" name="Google Shape;527;p33"/>
          <p:cNvPicPr preferRelativeResize="0"/>
          <p:nvPr/>
        </p:nvPicPr>
        <p:blipFill rotWithShape="1">
          <a:blip r:embed="rId5">
            <a:alphaModFix/>
          </a:blip>
          <a:srcRect b="0" l="0" r="0" t="0"/>
          <a:stretch/>
        </p:blipFill>
        <p:spPr>
          <a:xfrm>
            <a:off x="4507447" y="1558620"/>
            <a:ext cx="7270310" cy="4398537"/>
          </a:xfrm>
          <a:prstGeom prst="rect">
            <a:avLst/>
          </a:prstGeom>
          <a:noFill/>
          <a:ln>
            <a:noFill/>
          </a:ln>
        </p:spPr>
      </p:pic>
      <p:sp>
        <p:nvSpPr>
          <p:cNvPr id="528" name="Google Shape;528;p33"/>
          <p:cNvSpPr txBox="1"/>
          <p:nvPr/>
        </p:nvSpPr>
        <p:spPr>
          <a:xfrm>
            <a:off x="713250" y="75620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3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4" name="Google Shape;534;p34"/>
          <p:cNvSpPr/>
          <p:nvPr/>
        </p:nvSpPr>
        <p:spPr>
          <a:xfrm>
            <a:off x="5705226" y="1419496"/>
            <a:ext cx="7276993" cy="7933534"/>
          </a:xfrm>
          <a:custGeom>
            <a:rect b="b" l="l" r="r" t="t"/>
            <a:pathLst>
              <a:path extrusionOk="0" h="7933534" w="7276993">
                <a:moveTo>
                  <a:pt x="0" y="0"/>
                </a:moveTo>
                <a:lnTo>
                  <a:pt x="7276993" y="0"/>
                </a:lnTo>
                <a:lnTo>
                  <a:pt x="7276993" y="7933534"/>
                </a:lnTo>
                <a:lnTo>
                  <a:pt x="0" y="7933534"/>
                </a:lnTo>
                <a:lnTo>
                  <a:pt x="0" y="0"/>
                </a:lnTo>
                <a:close/>
              </a:path>
            </a:pathLst>
          </a:custGeom>
          <a:blipFill rotWithShape="1">
            <a:blip r:embed="rId4">
              <a:alphaModFix/>
            </a:blip>
            <a:stretch>
              <a:fillRect b="-9474" l="0" r="-17256" t="-1833"/>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5" name="Google Shape;535;p34"/>
          <p:cNvSpPr txBox="1"/>
          <p:nvPr/>
        </p:nvSpPr>
        <p:spPr>
          <a:xfrm>
            <a:off x="410233" y="1479211"/>
            <a:ext cx="4903589" cy="1146852"/>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7000">
                <a:solidFill>
                  <a:srgbClr val="000000"/>
                </a:solidFill>
                <a:latin typeface="Arial"/>
                <a:ea typeface="Arial"/>
                <a:cs typeface="Arial"/>
                <a:sym typeface="Arial"/>
              </a:rPr>
              <a:t>No Sensors</a:t>
            </a:r>
            <a:endParaRPr/>
          </a:p>
        </p:txBody>
      </p:sp>
      <p:sp>
        <p:nvSpPr>
          <p:cNvPr id="536" name="Google Shape;536;p34"/>
          <p:cNvSpPr txBox="1"/>
          <p:nvPr/>
        </p:nvSpPr>
        <p:spPr>
          <a:xfrm>
            <a:off x="7052750" y="919620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3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42" name="Google Shape;542;p35"/>
          <p:cNvSpPr/>
          <p:nvPr/>
        </p:nvSpPr>
        <p:spPr>
          <a:xfrm>
            <a:off x="1919702" y="1437733"/>
            <a:ext cx="6438819" cy="7820567"/>
          </a:xfrm>
          <a:custGeom>
            <a:rect b="b" l="l" r="r" t="t"/>
            <a:pathLst>
              <a:path extrusionOk="0" h="7820567" w="6438819">
                <a:moveTo>
                  <a:pt x="0" y="0"/>
                </a:moveTo>
                <a:lnTo>
                  <a:pt x="6438819" y="0"/>
                </a:lnTo>
                <a:lnTo>
                  <a:pt x="6438819" y="7820567"/>
                </a:lnTo>
                <a:lnTo>
                  <a:pt x="0" y="7820567"/>
                </a:lnTo>
                <a:lnTo>
                  <a:pt x="0" y="0"/>
                </a:lnTo>
                <a:close/>
              </a:path>
            </a:pathLst>
          </a:custGeom>
          <a:blipFill rotWithShape="1">
            <a:blip r:embed="rId4">
              <a:alphaModFix/>
            </a:blip>
            <a:stretch>
              <a:fillRect b="-2035" l="-1586" r="0" t="-4336"/>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43" name="Google Shape;543;p35"/>
          <p:cNvSpPr txBox="1"/>
          <p:nvPr/>
        </p:nvSpPr>
        <p:spPr>
          <a:xfrm>
            <a:off x="8358521" y="3968115"/>
            <a:ext cx="8464785" cy="223647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Let’s read the code like we would read a paragraph.</a:t>
            </a:r>
            <a:endParaRPr/>
          </a:p>
        </p:txBody>
      </p:sp>
      <p:sp>
        <p:nvSpPr>
          <p:cNvPr id="544" name="Google Shape;544;p35"/>
          <p:cNvSpPr txBox="1"/>
          <p:nvPr/>
        </p:nvSpPr>
        <p:spPr>
          <a:xfrm>
            <a:off x="2620950" y="9093475"/>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3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50" name="Google Shape;550;p36"/>
          <p:cNvSpPr txBox="1"/>
          <p:nvPr/>
        </p:nvSpPr>
        <p:spPr>
          <a:xfrm>
            <a:off x="391503" y="3669458"/>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Innovation Depot 141</a:t>
            </a:r>
            <a:endParaRPr/>
          </a:p>
        </p:txBody>
      </p:sp>
      <p:sp>
        <p:nvSpPr>
          <p:cNvPr id="551" name="Google Shape;551;p36"/>
          <p:cNvSpPr txBox="1"/>
          <p:nvPr/>
        </p:nvSpPr>
        <p:spPr>
          <a:xfrm>
            <a:off x="1028700" y="5981700"/>
            <a:ext cx="16230600"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 Engineering Design Challenge</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3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57" name="Google Shape;557;p37"/>
          <p:cNvSpPr txBox="1"/>
          <p:nvPr/>
        </p:nvSpPr>
        <p:spPr>
          <a:xfrm>
            <a:off x="2971843" y="2182392"/>
            <a:ext cx="10776342" cy="1327608"/>
          </a:xfrm>
          <a:prstGeom prst="rect">
            <a:avLst/>
          </a:prstGeom>
          <a:noFill/>
          <a:ln>
            <a:noFill/>
          </a:ln>
        </p:spPr>
        <p:txBody>
          <a:bodyPr anchorCtr="0" anchor="t" bIns="0" lIns="0" spcFirstLastPara="1" rIns="0" wrap="square" tIns="0">
            <a:spAutoFit/>
          </a:bodyPr>
          <a:lstStyle/>
          <a:p>
            <a:pPr indent="0" lvl="0" marL="0" marR="0" rtl="0" algn="ctr">
              <a:lnSpc>
                <a:spcPct val="178530"/>
              </a:lnSpc>
              <a:spcBef>
                <a:spcPts val="0"/>
              </a:spcBef>
              <a:spcAft>
                <a:spcPts val="0"/>
              </a:spcAft>
              <a:buNone/>
            </a:pPr>
            <a:r>
              <a:rPr lang="en-US" sz="6600">
                <a:solidFill>
                  <a:srgbClr val="EC4F29"/>
                </a:solidFill>
                <a:latin typeface="Arial"/>
                <a:ea typeface="Arial"/>
                <a:cs typeface="Arial"/>
                <a:sym typeface="Arial"/>
              </a:rPr>
              <a:t>Engineering Roles </a:t>
            </a:r>
            <a:endParaRPr/>
          </a:p>
        </p:txBody>
      </p:sp>
      <p:sp>
        <p:nvSpPr>
          <p:cNvPr id="558" name="Google Shape;558;p37"/>
          <p:cNvSpPr txBox="1"/>
          <p:nvPr/>
        </p:nvSpPr>
        <p:spPr>
          <a:xfrm>
            <a:off x="3005113" y="4305300"/>
            <a:ext cx="15754516" cy="3571342"/>
          </a:xfrm>
          <a:prstGeom prst="rect">
            <a:avLst/>
          </a:prstGeom>
          <a:noFill/>
          <a:ln>
            <a:noFill/>
          </a:ln>
        </p:spPr>
        <p:txBody>
          <a:bodyPr anchorCtr="0" anchor="t" bIns="0" lIns="0" spcFirstLastPara="1" rIns="0" wrap="square" tIns="0">
            <a:spAutoFit/>
          </a:bodyPr>
          <a:lstStyle/>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Lead Engineer (communicates with teacher)</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Systems Engineer (iPad)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Mechanical Engineer (keeps parts organized)</a:t>
            </a:r>
            <a:endParaRPr/>
          </a:p>
          <a:p>
            <a:pPr indent="-541929" lvl="1" marL="1083861" marR="0" rtl="0" algn="l">
              <a:lnSpc>
                <a:spcPct val="175700"/>
              </a:lnSpc>
              <a:spcBef>
                <a:spcPts val="0"/>
              </a:spcBef>
              <a:spcAft>
                <a:spcPts val="0"/>
              </a:spcAft>
              <a:buClr>
                <a:srgbClr val="000000"/>
              </a:buClr>
              <a:buSzPts val="4000"/>
              <a:buFont typeface="Arial"/>
              <a:buChar char="•"/>
            </a:pPr>
            <a:r>
              <a:rPr b="0" i="0" lang="en-US" sz="4000" u="none" cap="none" strike="noStrike">
                <a:solidFill>
                  <a:srgbClr val="000000"/>
                </a:solidFill>
                <a:latin typeface="Arial"/>
                <a:ea typeface="Arial"/>
                <a:cs typeface="Arial"/>
                <a:sym typeface="Arial"/>
              </a:rPr>
              <a:t>Mechatronics Engineer (builder)</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38"/>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4" name="Google Shape;564;p38"/>
          <p:cNvSpPr txBox="1"/>
          <p:nvPr/>
        </p:nvSpPr>
        <p:spPr>
          <a:xfrm>
            <a:off x="5562600" y="1257300"/>
            <a:ext cx="8042284" cy="1923925"/>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Scenario</a:t>
            </a:r>
            <a:endParaRPr/>
          </a:p>
        </p:txBody>
      </p:sp>
      <p:sp>
        <p:nvSpPr>
          <p:cNvPr id="565" name="Google Shape;565;p38"/>
          <p:cNvSpPr txBox="1"/>
          <p:nvPr/>
        </p:nvSpPr>
        <p:spPr>
          <a:xfrm>
            <a:off x="4572000" y="3671517"/>
            <a:ext cx="10752113" cy="5924699"/>
          </a:xfrm>
          <a:prstGeom prst="rect">
            <a:avLst/>
          </a:prstGeom>
          <a:noFill/>
          <a:ln>
            <a:noFill/>
          </a:ln>
        </p:spPr>
        <p:txBody>
          <a:bodyPr anchorCtr="0" anchor="t" bIns="0" lIns="0" spcFirstLastPara="1" rIns="0" wrap="square" tIns="0">
            <a:spAutoFit/>
          </a:bodyPr>
          <a:lstStyle/>
          <a:p>
            <a:pPr indent="0" lvl="0" marL="0" marR="0" rtl="0" algn="ctr">
              <a:lnSpc>
                <a:spcPct val="118625"/>
              </a:lnSpc>
              <a:spcBef>
                <a:spcPts val="0"/>
              </a:spcBef>
              <a:spcAft>
                <a:spcPts val="0"/>
              </a:spcAft>
              <a:buNone/>
            </a:pPr>
            <a:r>
              <a:rPr lang="en-US" sz="4000">
                <a:solidFill>
                  <a:srgbClr val="EC4F29"/>
                </a:solidFill>
                <a:latin typeface="Arial"/>
                <a:ea typeface="Arial"/>
                <a:cs typeface="Arial"/>
                <a:sym typeface="Arial"/>
              </a:rPr>
              <a:t>Challenge: Inspection Detection</a:t>
            </a:r>
            <a:endParaRPr/>
          </a:p>
          <a:p>
            <a:pPr indent="0" lvl="0" marL="0" marR="0" rtl="0" algn="ctr">
              <a:lnSpc>
                <a:spcPct val="108904"/>
              </a:lnSpc>
              <a:spcBef>
                <a:spcPts val="0"/>
              </a:spcBef>
              <a:spcAft>
                <a:spcPts val="0"/>
              </a:spcAft>
              <a:buNone/>
            </a:pPr>
            <a:r>
              <a:t/>
            </a:r>
            <a:endParaRPr sz="4200">
              <a:solidFill>
                <a:srgbClr val="EC4F29"/>
              </a:solidFill>
              <a:latin typeface="Arial"/>
              <a:ea typeface="Arial"/>
              <a:cs typeface="Arial"/>
              <a:sym typeface="Arial"/>
            </a:endParaRPr>
          </a:p>
          <a:p>
            <a:pPr indent="0" lvl="0" marL="0" marR="0" rtl="0" algn="l">
              <a:lnSpc>
                <a:spcPct val="169458"/>
              </a:lnSpc>
              <a:spcBef>
                <a:spcPts val="0"/>
              </a:spcBef>
              <a:spcAft>
                <a:spcPts val="0"/>
              </a:spcAft>
              <a:buNone/>
            </a:pPr>
            <a:r>
              <a:rPr lang="en-US" sz="2400">
                <a:solidFill>
                  <a:srgbClr val="000000"/>
                </a:solidFill>
                <a:latin typeface="Arial"/>
                <a:ea typeface="Arial"/>
                <a:cs typeface="Arial"/>
                <a:sym typeface="Arial"/>
              </a:rPr>
              <a:t>Rail inspection vehicles and autonomous trains use radar and ultrasonic technology to detect anything on or near the tracks—from debris to track warping. Early detection helps prevent derailments and allows maintenance crews to fix issues before accidents happen.</a:t>
            </a:r>
            <a:endParaRPr/>
          </a:p>
          <a:p>
            <a:pPr indent="0" lvl="0" marL="0" marR="0" rtl="0" algn="l">
              <a:lnSpc>
                <a:spcPct val="169458"/>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69458"/>
              </a:lnSpc>
              <a:spcBef>
                <a:spcPts val="0"/>
              </a:spcBef>
              <a:spcAft>
                <a:spcPts val="0"/>
              </a:spcAft>
              <a:buNone/>
            </a:pPr>
            <a:r>
              <a:rPr lang="en-US" sz="2400">
                <a:solidFill>
                  <a:srgbClr val="000000"/>
                </a:solidFill>
                <a:latin typeface="Arial"/>
                <a:ea typeface="Arial"/>
                <a:cs typeface="Arial"/>
                <a:sym typeface="Arial"/>
              </a:rPr>
              <a:t>Your company wants to be contracted for services by a Class 1 company, but first they want to observe your technology.</a:t>
            </a:r>
            <a:endParaRPr/>
          </a:p>
          <a:p>
            <a:pPr indent="0" lvl="0" marL="0" marR="0" rtl="0" algn="l">
              <a:lnSpc>
                <a:spcPct val="169458"/>
              </a:lnSpc>
              <a:spcBef>
                <a:spcPts val="0"/>
              </a:spcBef>
              <a:spcAft>
                <a:spcPts val="0"/>
              </a:spcAft>
              <a:buNone/>
            </a:pPr>
            <a:r>
              <a:t/>
            </a:r>
            <a:endParaRPr sz="2400">
              <a:solidFill>
                <a:srgbClr val="000000"/>
              </a:solidFill>
              <a:latin typeface="Arial"/>
              <a:ea typeface="Arial"/>
              <a:cs typeface="Arial"/>
              <a:sym typeface="Arial"/>
            </a:endParaRPr>
          </a:p>
          <a:p>
            <a:pPr indent="0" lvl="0" marL="0" marR="0" rtl="0" algn="l">
              <a:lnSpc>
                <a:spcPct val="112972"/>
              </a:lnSpc>
              <a:spcBef>
                <a:spcPts val="0"/>
              </a:spcBef>
              <a:spcAft>
                <a:spcPts val="0"/>
              </a:spcAft>
              <a:buNone/>
            </a:pPr>
            <a:r>
              <a:t/>
            </a:r>
            <a:endParaRPr sz="3600">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3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71" name="Google Shape;571;p39"/>
          <p:cNvSpPr txBox="1"/>
          <p:nvPr/>
        </p:nvSpPr>
        <p:spPr>
          <a:xfrm>
            <a:off x="4343400" y="1562100"/>
            <a:ext cx="8042284" cy="1923925"/>
          </a:xfrm>
          <a:prstGeom prst="rect">
            <a:avLst/>
          </a:prstGeom>
          <a:noFill/>
          <a:ln>
            <a:noFill/>
          </a:ln>
        </p:spPr>
        <p:txBody>
          <a:bodyPr anchorCtr="0" anchor="t" bIns="0" lIns="0" spcFirstLastPara="1" rIns="0" wrap="square" tIns="0">
            <a:spAutoFit/>
          </a:bodyPr>
          <a:lstStyle/>
          <a:p>
            <a:pPr indent="0" lvl="0" marL="0" marR="0" rtl="0" algn="ctr">
              <a:lnSpc>
                <a:spcPct val="272515"/>
              </a:lnSpc>
              <a:spcBef>
                <a:spcPts val="0"/>
              </a:spcBef>
              <a:spcAft>
                <a:spcPts val="0"/>
              </a:spcAft>
              <a:buNone/>
            </a:pPr>
            <a:r>
              <a:rPr lang="en-US" sz="6600">
                <a:solidFill>
                  <a:srgbClr val="EC4F29"/>
                </a:solidFill>
                <a:latin typeface="Arial"/>
                <a:ea typeface="Arial"/>
                <a:cs typeface="Arial"/>
                <a:sym typeface="Arial"/>
              </a:rPr>
              <a:t>Task</a:t>
            </a:r>
            <a:endParaRPr/>
          </a:p>
        </p:txBody>
      </p:sp>
      <p:sp>
        <p:nvSpPr>
          <p:cNvPr id="572" name="Google Shape;572;p39"/>
          <p:cNvSpPr txBox="1"/>
          <p:nvPr/>
        </p:nvSpPr>
        <p:spPr>
          <a:xfrm>
            <a:off x="1905000" y="4076700"/>
            <a:ext cx="14689721" cy="3922036"/>
          </a:xfrm>
          <a:prstGeom prst="rect">
            <a:avLst/>
          </a:prstGeom>
          <a:noFill/>
          <a:ln>
            <a:noFill/>
          </a:ln>
        </p:spPr>
        <p:txBody>
          <a:bodyPr anchorCtr="0" anchor="t" bIns="0" lIns="0" spcFirstLastPara="1" rIns="0" wrap="square" tIns="0">
            <a:spAutoFit/>
          </a:bodyPr>
          <a:lstStyle/>
          <a:p>
            <a:pPr indent="0" lvl="0" marL="0" marR="0" rtl="0" algn="ctr">
              <a:lnSpc>
                <a:spcPct val="105025"/>
              </a:lnSpc>
              <a:spcBef>
                <a:spcPts val="0"/>
              </a:spcBef>
              <a:spcAft>
                <a:spcPts val="0"/>
              </a:spcAft>
              <a:buNone/>
            </a:pPr>
            <a:r>
              <a:rPr lang="en-US" sz="4000">
                <a:solidFill>
                  <a:srgbClr val="EC4F29"/>
                </a:solidFill>
                <a:latin typeface="Arial"/>
                <a:ea typeface="Arial"/>
                <a:cs typeface="Arial"/>
                <a:sym typeface="Arial"/>
              </a:rPr>
              <a:t>Challenge: Inspection Detection</a:t>
            </a:r>
            <a:endParaRPr/>
          </a:p>
          <a:p>
            <a:pPr indent="0" lvl="0" marL="0" marR="0" rtl="0" algn="ctr">
              <a:lnSpc>
                <a:spcPct val="47730"/>
              </a:lnSpc>
              <a:spcBef>
                <a:spcPts val="0"/>
              </a:spcBef>
              <a:spcAft>
                <a:spcPts val="0"/>
              </a:spcAft>
              <a:buNone/>
            </a:pPr>
            <a:r>
              <a:t/>
            </a:r>
            <a:endParaRPr sz="4119">
              <a:solidFill>
                <a:srgbClr val="EC4F29"/>
              </a:solidFill>
              <a:latin typeface="Arial"/>
              <a:ea typeface="Arial"/>
              <a:cs typeface="Arial"/>
              <a:sym typeface="Arial"/>
            </a:endParaRPr>
          </a:p>
          <a:p>
            <a:pPr indent="0" lvl="0" marL="0" marR="0" rtl="0" algn="l">
              <a:lnSpc>
                <a:spcPct val="210208"/>
              </a:lnSpc>
              <a:spcBef>
                <a:spcPts val="0"/>
              </a:spcBef>
              <a:spcAft>
                <a:spcPts val="0"/>
              </a:spcAft>
              <a:buNone/>
            </a:pPr>
            <a:r>
              <a:rPr lang="en-US" sz="2400">
                <a:solidFill>
                  <a:srgbClr val="1A1A1A"/>
                </a:solidFill>
                <a:latin typeface="Arial"/>
                <a:ea typeface="Arial"/>
                <a:cs typeface="Arial"/>
                <a:sym typeface="Arial"/>
              </a:rPr>
              <a:t>Your prototype must be able to:</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 Drive forward slowly.</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Continuously check the distance in front using the ultrasonic sensor.</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If the distance is less than 10 cm, the train stops and flashes a warning (or makes a sound).</a:t>
            </a:r>
            <a:endParaRPr/>
          </a:p>
          <a:p>
            <a:pPr indent="-389067" lvl="1" marL="778133" marR="0" rtl="0" algn="l">
              <a:lnSpc>
                <a:spcPct val="210208"/>
              </a:lnSpc>
              <a:spcBef>
                <a:spcPts val="0"/>
              </a:spcBef>
              <a:spcAft>
                <a:spcPts val="0"/>
              </a:spcAft>
              <a:buClr>
                <a:srgbClr val="1A1A1A"/>
              </a:buClr>
              <a:buSzPts val="2400"/>
              <a:buFont typeface="Arial"/>
              <a:buChar char="•"/>
            </a:pPr>
            <a:r>
              <a:rPr b="0" i="0" lang="en-US" sz="2400" u="none" cap="none" strike="noStrike">
                <a:solidFill>
                  <a:srgbClr val="1A1A1A"/>
                </a:solidFill>
                <a:latin typeface="Arial"/>
                <a:ea typeface="Arial"/>
                <a:cs typeface="Arial"/>
                <a:sym typeface="Arial"/>
              </a:rPr>
              <a:t>Resume movement once the obstruction has been cleared</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2" name="Google Shape;142;p4"/>
          <p:cNvSpPr txBox="1"/>
          <p:nvPr/>
        </p:nvSpPr>
        <p:spPr>
          <a:xfrm>
            <a:off x="391503" y="1556976"/>
            <a:ext cx="17505000" cy="1015800"/>
          </a:xfrm>
          <a:prstGeom prst="rect">
            <a:avLst/>
          </a:prstGeom>
          <a:noFill/>
          <a:ln>
            <a:noFill/>
          </a:ln>
        </p:spPr>
        <p:txBody>
          <a:bodyPr anchorCtr="0" anchor="t" bIns="0" lIns="0" spcFirstLastPara="1" rIns="0" wrap="square" tIns="0">
            <a:spAutoFit/>
          </a:bodyPr>
          <a:lstStyle/>
          <a:p>
            <a:pPr indent="0" lvl="0" marL="0" marR="0" rtl="0" algn="ctr">
              <a:lnSpc>
                <a:spcPct val="254545"/>
              </a:lnSpc>
              <a:spcBef>
                <a:spcPts val="0"/>
              </a:spcBef>
              <a:spcAft>
                <a:spcPts val="0"/>
              </a:spcAft>
              <a:buNone/>
            </a:pPr>
            <a:r>
              <a:rPr lang="en-US" sz="6600">
                <a:solidFill>
                  <a:srgbClr val="1A1A1A"/>
                </a:solidFill>
                <a:latin typeface="Arial"/>
                <a:ea typeface="Arial"/>
                <a:cs typeface="Arial"/>
                <a:sym typeface="Arial"/>
              </a:rPr>
              <a:t>What Can Go Wrong?</a:t>
            </a:r>
            <a:endParaRPr/>
          </a:p>
        </p:txBody>
      </p:sp>
      <p:sp>
        <p:nvSpPr>
          <p:cNvPr id="143" name="Google Shape;143;p4"/>
          <p:cNvSpPr txBox="1"/>
          <p:nvPr/>
        </p:nvSpPr>
        <p:spPr>
          <a:xfrm>
            <a:off x="822009" y="4344143"/>
            <a:ext cx="5688709"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chemeClr val="dk1"/>
                </a:solidFill>
                <a:latin typeface="Arial"/>
                <a:ea typeface="Arial"/>
                <a:cs typeface="Arial"/>
                <a:sym typeface="Arial"/>
              </a:rPr>
              <a:t>Derailment</a:t>
            </a:r>
            <a:endParaRPr/>
          </a:p>
        </p:txBody>
      </p:sp>
      <p:pic>
        <p:nvPicPr>
          <p:cNvPr descr="Train Derailments and Mistakes Caught On Camera&#10;SUBSCRIBE: https://bit.ly/3at7ljZ&#10;&#10;► Music Licensed From SoundStripe/Envato Elements&#10;&#10;For any and all copyright matters, please email me directly at UnderworldCopyright@gmail.com&#10;&#10;Unless otherwise created by Most Dangerous, licenses have been obtained for images/footage in the video from the following sources; https://pastebin.com/2QefkSMq&#10;&#10;Most Dangerous brings you some of the best Top 5's, Top 10's, Fails more right here on YouTube. Subscribe to Most Dangerous to never miss an upload!" id="144" name="Google Shape;144;p4" title="Train Derailments and Mistakes Caught On Camera">
            <a:hlinkClick r:id="rId4"/>
          </p:cNvPr>
          <p:cNvPicPr preferRelativeResize="0"/>
          <p:nvPr/>
        </p:nvPicPr>
        <p:blipFill>
          <a:blip r:embed="rId5">
            <a:alphaModFix/>
          </a:blip>
          <a:stretch>
            <a:fillRect/>
          </a:stretch>
        </p:blipFill>
        <p:spPr>
          <a:xfrm>
            <a:off x="7658175" y="3013275"/>
            <a:ext cx="8526178" cy="4795975"/>
          </a:xfrm>
          <a:prstGeom prst="rect">
            <a:avLst/>
          </a:prstGeom>
          <a:noFill/>
          <a:ln>
            <a:noFill/>
          </a:ln>
        </p:spPr>
      </p:pic>
      <p:sp>
        <p:nvSpPr>
          <p:cNvPr id="145" name="Google Shape;145;p4"/>
          <p:cNvSpPr txBox="1"/>
          <p:nvPr/>
        </p:nvSpPr>
        <p:spPr>
          <a:xfrm>
            <a:off x="8335250" y="7809250"/>
            <a:ext cx="7616100" cy="6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https://youtu.be/1OuZPfLGMaQ</a:t>
            </a:r>
            <a:endParaRPr sz="1800">
              <a:solidFill>
                <a:schemeClr val="dk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1000"/>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40"/>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82" name="Google Shape;582;p40"/>
          <p:cNvSpPr txBox="1"/>
          <p:nvPr/>
        </p:nvSpPr>
        <p:spPr>
          <a:xfrm>
            <a:off x="4648200" y="1866900"/>
            <a:ext cx="8042284" cy="1906356"/>
          </a:xfrm>
          <a:prstGeom prst="rect">
            <a:avLst/>
          </a:prstGeom>
          <a:noFill/>
          <a:ln>
            <a:noFill/>
          </a:ln>
        </p:spPr>
        <p:txBody>
          <a:bodyPr anchorCtr="0" anchor="t" bIns="0" lIns="0" spcFirstLastPara="1" rIns="0" wrap="square" tIns="0">
            <a:spAutoFit/>
          </a:bodyPr>
          <a:lstStyle/>
          <a:p>
            <a:pPr indent="0" lvl="0" marL="0" marR="0" rtl="0" algn="ctr">
              <a:lnSpc>
                <a:spcPct val="299766"/>
              </a:lnSpc>
              <a:spcBef>
                <a:spcPts val="0"/>
              </a:spcBef>
              <a:spcAft>
                <a:spcPts val="0"/>
              </a:spcAft>
              <a:buNone/>
            </a:pPr>
            <a:r>
              <a:rPr lang="en-US" sz="6000">
                <a:solidFill>
                  <a:srgbClr val="EC4F29"/>
                </a:solidFill>
                <a:latin typeface="Arial"/>
                <a:ea typeface="Arial"/>
                <a:cs typeface="Arial"/>
                <a:sym typeface="Arial"/>
              </a:rPr>
              <a:t>Task</a:t>
            </a:r>
            <a:endParaRPr/>
          </a:p>
        </p:txBody>
      </p:sp>
      <p:sp>
        <p:nvSpPr>
          <p:cNvPr id="583" name="Google Shape;583;p40"/>
          <p:cNvSpPr txBox="1"/>
          <p:nvPr/>
        </p:nvSpPr>
        <p:spPr>
          <a:xfrm>
            <a:off x="4251797" y="4983814"/>
            <a:ext cx="9784405" cy="1586460"/>
          </a:xfrm>
          <a:prstGeom prst="rect">
            <a:avLst/>
          </a:prstGeom>
          <a:noFill/>
          <a:ln>
            <a:noFill/>
          </a:ln>
        </p:spPr>
        <p:txBody>
          <a:bodyPr anchorCtr="0" anchor="t" bIns="0" lIns="0" spcFirstLastPara="1" rIns="0" wrap="square" tIns="0">
            <a:spAutoFit/>
          </a:bodyPr>
          <a:lstStyle/>
          <a:p>
            <a:pPr indent="0" lvl="0" marL="0" marR="0" rtl="0" algn="ctr">
              <a:lnSpc>
                <a:spcPct val="180833"/>
              </a:lnSpc>
              <a:spcBef>
                <a:spcPts val="0"/>
              </a:spcBef>
              <a:spcAft>
                <a:spcPts val="0"/>
              </a:spcAft>
              <a:buNone/>
            </a:pPr>
            <a:r>
              <a:rPr lang="en-US" sz="2400">
                <a:solidFill>
                  <a:srgbClr val="000000"/>
                </a:solidFill>
                <a:latin typeface="Arial"/>
                <a:ea typeface="Arial"/>
                <a:cs typeface="Arial"/>
                <a:sym typeface="Arial"/>
              </a:rPr>
              <a:t>Students will Program a LEGO Spike Prime train to detect a potential derailment hazard (e.g., debris, broken track) using the ultrasonic sensor and automatically stop before impact.</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4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89" name="Google Shape;589;p41"/>
          <p:cNvSpPr txBox="1"/>
          <p:nvPr/>
        </p:nvSpPr>
        <p:spPr>
          <a:xfrm>
            <a:off x="2074088" y="3139813"/>
            <a:ext cx="11981062" cy="3359894"/>
          </a:xfrm>
          <a:prstGeom prst="rect">
            <a:avLst/>
          </a:prstGeom>
          <a:noFill/>
          <a:ln>
            <a:noFill/>
          </a:ln>
        </p:spPr>
        <p:txBody>
          <a:bodyPr anchorCtr="0" anchor="t" bIns="0" lIns="0" spcFirstLastPara="1" rIns="0" wrap="square" tIns="0">
            <a:spAutoFit/>
          </a:bodyPr>
          <a:lstStyle/>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 What distance worked best for stopping the train?</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would this system help train engineers?</a:t>
            </a:r>
            <a:endParaRPr/>
          </a:p>
          <a:p>
            <a:pPr indent="-546008" lvl="1" marL="1092016" marR="0" rtl="0" algn="l">
              <a:lnSpc>
                <a:spcPct val="295041"/>
              </a:lnSpc>
              <a:spcBef>
                <a:spcPts val="0"/>
              </a:spcBef>
              <a:spcAft>
                <a:spcPts val="0"/>
              </a:spcAft>
              <a:buClr>
                <a:srgbClr val="000000"/>
              </a:buClr>
              <a:buSzPts val="2400"/>
              <a:buFont typeface="Arial"/>
              <a:buAutoNum type="arabicPeriod"/>
            </a:pPr>
            <a:r>
              <a:rPr b="0" i="0" lang="en-US" sz="2400" u="none" cap="none" strike="noStrike">
                <a:solidFill>
                  <a:srgbClr val="000000"/>
                </a:solidFill>
                <a:latin typeface="Arial"/>
                <a:ea typeface="Arial"/>
                <a:cs typeface="Arial"/>
                <a:sym typeface="Arial"/>
              </a:rPr>
              <a:t>How did your team solve any issues with sensor placement or false detection?</a:t>
            </a:r>
            <a:endParaRPr/>
          </a:p>
          <a:p>
            <a:pPr indent="0" lvl="0" marL="0" marR="0" rtl="0" algn="l">
              <a:lnSpc>
                <a:spcPct val="96005"/>
              </a:lnSpc>
              <a:spcBef>
                <a:spcPts val="0"/>
              </a:spcBef>
              <a:spcAft>
                <a:spcPts val="0"/>
              </a:spcAft>
              <a:buNone/>
            </a:pPr>
            <a:r>
              <a:t/>
            </a:r>
            <a:endParaRPr sz="5057">
              <a:solidFill>
                <a:srgbClr val="000000"/>
              </a:solidFill>
              <a:latin typeface="Arial"/>
              <a:ea typeface="Arial"/>
              <a:cs typeface="Arial"/>
              <a:sym typeface="Arial"/>
            </a:endParaRPr>
          </a:p>
        </p:txBody>
      </p:sp>
      <p:sp>
        <p:nvSpPr>
          <p:cNvPr id="590" name="Google Shape;590;p41"/>
          <p:cNvSpPr/>
          <p:nvPr/>
        </p:nvSpPr>
        <p:spPr>
          <a:xfrm>
            <a:off x="15179702" y="3882995"/>
            <a:ext cx="2754895" cy="5322664"/>
          </a:xfrm>
          <a:custGeom>
            <a:rect b="b" l="l" r="r" t="t"/>
            <a:pathLst>
              <a:path extrusionOk="0" h="5322664" w="2754895">
                <a:moveTo>
                  <a:pt x="0" y="0"/>
                </a:moveTo>
                <a:lnTo>
                  <a:pt x="2754895" y="0"/>
                </a:lnTo>
                <a:lnTo>
                  <a:pt x="2754895" y="5322664"/>
                </a:lnTo>
                <a:lnTo>
                  <a:pt x="0" y="5322664"/>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91" name="Google Shape;591;p41"/>
          <p:cNvSpPr txBox="1"/>
          <p:nvPr/>
        </p:nvSpPr>
        <p:spPr>
          <a:xfrm>
            <a:off x="353403" y="1214706"/>
            <a:ext cx="17504994" cy="1656287"/>
          </a:xfrm>
          <a:prstGeom prst="rect">
            <a:avLst/>
          </a:prstGeom>
          <a:noFill/>
          <a:ln>
            <a:noFill/>
          </a:ln>
        </p:spPr>
        <p:txBody>
          <a:bodyPr anchorCtr="0" anchor="t" bIns="0" lIns="0" spcFirstLastPara="1" rIns="0" wrap="square" tIns="0">
            <a:spAutoFit/>
          </a:bodyPr>
          <a:lstStyle/>
          <a:p>
            <a:pPr indent="0" lvl="0" marL="0" marR="0" rtl="0" algn="ctr">
              <a:lnSpc>
                <a:spcPct val="256666"/>
              </a:lnSpc>
              <a:spcBef>
                <a:spcPts val="0"/>
              </a:spcBef>
              <a:spcAft>
                <a:spcPts val="0"/>
              </a:spcAft>
              <a:buNone/>
            </a:pPr>
            <a:r>
              <a:rPr lang="en-US" sz="6000">
                <a:solidFill>
                  <a:srgbClr val="EC4F29"/>
                </a:solidFill>
                <a:latin typeface="Arial"/>
                <a:ea typeface="Arial"/>
                <a:cs typeface="Arial"/>
                <a:sym typeface="Arial"/>
              </a:rPr>
              <a:t>Debrief Questions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4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97" name="Google Shape;597;p42"/>
          <p:cNvSpPr txBox="1"/>
          <p:nvPr/>
        </p:nvSpPr>
        <p:spPr>
          <a:xfrm>
            <a:off x="391503" y="3177449"/>
            <a:ext cx="17504994" cy="196605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12000">
                <a:solidFill>
                  <a:srgbClr val="1A1A1A"/>
                </a:solidFill>
                <a:latin typeface="Arial"/>
                <a:ea typeface="Arial"/>
                <a:cs typeface="Arial"/>
                <a:sym typeface="Arial"/>
              </a:rPr>
              <a:t>Final Stop</a:t>
            </a:r>
            <a:endParaRPr/>
          </a:p>
        </p:txBody>
      </p:sp>
      <p:sp>
        <p:nvSpPr>
          <p:cNvPr id="598" name="Google Shape;598;p42"/>
          <p:cNvSpPr txBox="1"/>
          <p:nvPr/>
        </p:nvSpPr>
        <p:spPr>
          <a:xfrm>
            <a:off x="1028700" y="5905500"/>
            <a:ext cx="16230600" cy="690061"/>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4200">
                <a:solidFill>
                  <a:srgbClr val="EC4F29"/>
                </a:solidFill>
                <a:latin typeface="Arial"/>
                <a:ea typeface="Arial"/>
                <a:cs typeface="Arial"/>
                <a:sym typeface="Arial"/>
              </a:rPr>
              <a:t>Debrief, Clean Up, and Departure</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43"/>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04" name="Google Shape;604;p43"/>
          <p:cNvSpPr txBox="1"/>
          <p:nvPr/>
        </p:nvSpPr>
        <p:spPr>
          <a:xfrm>
            <a:off x="391503" y="1549750"/>
            <a:ext cx="17504994" cy="1673856"/>
          </a:xfrm>
          <a:prstGeom prst="rect">
            <a:avLst/>
          </a:prstGeom>
          <a:noFill/>
          <a:ln>
            <a:noFill/>
          </a:ln>
        </p:spPr>
        <p:txBody>
          <a:bodyPr anchorCtr="0" anchor="t" bIns="0" lIns="0" spcFirstLastPara="1" rIns="0" wrap="square" tIns="0">
            <a:spAutoFit/>
          </a:bodyPr>
          <a:lstStyle/>
          <a:p>
            <a:pPr indent="0" lvl="0" marL="0" marR="0" rtl="0" algn="ctr">
              <a:lnSpc>
                <a:spcPct val="233333"/>
              </a:lnSpc>
              <a:spcBef>
                <a:spcPts val="0"/>
              </a:spcBef>
              <a:spcAft>
                <a:spcPts val="0"/>
              </a:spcAft>
              <a:buNone/>
            </a:pPr>
            <a:r>
              <a:rPr lang="en-US" sz="6600">
                <a:solidFill>
                  <a:srgbClr val="EC4F29"/>
                </a:solidFill>
                <a:latin typeface="Arial"/>
                <a:ea typeface="Arial"/>
                <a:cs typeface="Arial"/>
                <a:sym typeface="Arial"/>
              </a:rPr>
              <a:t>Disassemble</a:t>
            </a:r>
            <a:endParaRPr/>
          </a:p>
        </p:txBody>
      </p:sp>
      <p:sp>
        <p:nvSpPr>
          <p:cNvPr id="605" name="Google Shape;605;p43"/>
          <p:cNvSpPr/>
          <p:nvPr/>
        </p:nvSpPr>
        <p:spPr>
          <a:xfrm>
            <a:off x="10581869" y="3463031"/>
            <a:ext cx="7314628" cy="5795269"/>
          </a:xfrm>
          <a:custGeom>
            <a:rect b="b" l="l" r="r" t="t"/>
            <a:pathLst>
              <a:path extrusionOk="0" h="5795269" w="7314628">
                <a:moveTo>
                  <a:pt x="0" y="0"/>
                </a:moveTo>
                <a:lnTo>
                  <a:pt x="7314628" y="0"/>
                </a:lnTo>
                <a:lnTo>
                  <a:pt x="7314628" y="5795269"/>
                </a:lnTo>
                <a:lnTo>
                  <a:pt x="0" y="579526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06" name="Google Shape;606;p43"/>
          <p:cNvSpPr txBox="1"/>
          <p:nvPr/>
        </p:nvSpPr>
        <p:spPr>
          <a:xfrm>
            <a:off x="1633621" y="4385739"/>
            <a:ext cx="7314628" cy="2677656"/>
          </a:xfrm>
          <a:prstGeom prst="rect">
            <a:avLst/>
          </a:prstGeom>
          <a:noFill/>
          <a:ln>
            <a:noFill/>
          </a:ln>
        </p:spPr>
        <p:txBody>
          <a:bodyPr anchorCtr="0" anchor="t" bIns="0" lIns="0" spcFirstLastPara="1" rIns="0" wrap="square" tIns="0">
            <a:spAutoFit/>
          </a:bodyPr>
          <a:lstStyle/>
          <a:p>
            <a:pPr indent="-459309" lvl="1" marL="918619" marR="0" rtl="0" algn="l">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Carefully disassemble your robot, do this on the lid, so that pieces will not fall to the ground.</a:t>
            </a:r>
            <a:endParaRPr/>
          </a:p>
          <a:p>
            <a:pPr indent="-459309" lvl="1" marL="918619"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Work together to put the pieces back in their designated sections, as this will be critical upon building again.</a:t>
            </a:r>
            <a:endParaRPr/>
          </a:p>
          <a:p>
            <a:pPr indent="-459309" lvl="1" marL="918619" marR="0" rtl="0" algn="l">
              <a:spcBef>
                <a:spcPts val="180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Take inventory of your parts</a:t>
            </a:r>
            <a:endParaRPr/>
          </a:p>
        </p:txBody>
      </p:sp>
      <p:sp>
        <p:nvSpPr>
          <p:cNvPr id="607" name="Google Shape;607;p43"/>
          <p:cNvSpPr txBox="1"/>
          <p:nvPr/>
        </p:nvSpPr>
        <p:spPr>
          <a:xfrm>
            <a:off x="1009899" y="8176125"/>
            <a:ext cx="10098900" cy="615600"/>
          </a:xfrm>
          <a:prstGeom prst="rect">
            <a:avLst/>
          </a:prstGeom>
          <a:noFill/>
          <a:ln>
            <a:noFill/>
          </a:ln>
        </p:spPr>
        <p:txBody>
          <a:bodyPr anchorCtr="0" anchor="t" bIns="0" lIns="0" spcFirstLastPara="1" rIns="0" wrap="square" tIns="0">
            <a:spAutoFit/>
          </a:bodyPr>
          <a:lstStyle/>
          <a:p>
            <a:pPr indent="0" lvl="0" marL="0" marR="0" rtl="0" algn="ctr">
              <a:lnSpc>
                <a:spcPct val="280850"/>
              </a:lnSpc>
              <a:spcBef>
                <a:spcPts val="0"/>
              </a:spcBef>
              <a:spcAft>
                <a:spcPts val="0"/>
              </a:spcAft>
              <a:buNone/>
            </a:pPr>
            <a:r>
              <a:rPr lang="en-US" sz="4000">
                <a:solidFill>
                  <a:srgbClr val="000000"/>
                </a:solidFill>
                <a:latin typeface="Arial"/>
                <a:ea typeface="Arial"/>
                <a:cs typeface="Arial"/>
                <a:sym typeface="Arial"/>
              </a:rPr>
              <a:t>Ensure all pieces are accounted for.</a:t>
            </a:r>
            <a:endParaRPr/>
          </a:p>
        </p:txBody>
      </p:sp>
      <p:sp>
        <p:nvSpPr>
          <p:cNvPr id="608" name="Google Shape;608;p43"/>
          <p:cNvSpPr txBox="1"/>
          <p:nvPr/>
        </p:nvSpPr>
        <p:spPr>
          <a:xfrm>
            <a:off x="11293750" y="8932050"/>
            <a:ext cx="6146400" cy="49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000000"/>
                </a:solidFill>
                <a:latin typeface="Calibri"/>
                <a:ea typeface="Calibri"/>
                <a:cs typeface="Calibri"/>
                <a:sym typeface="Calibri"/>
              </a:rPr>
              <a:t>https://spike.legoeducation.com/</a:t>
            </a:r>
            <a:endParaRPr sz="1800">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5"/>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55" name="Google Shape;155;p5"/>
          <p:cNvGrpSpPr/>
          <p:nvPr/>
        </p:nvGrpSpPr>
        <p:grpSpPr>
          <a:xfrm>
            <a:off x="650103" y="1797990"/>
            <a:ext cx="10491075" cy="6963053"/>
            <a:chOff x="0" y="0"/>
            <a:chExt cx="13988100" cy="9284070"/>
          </a:xfrm>
        </p:grpSpPr>
        <p:sp>
          <p:nvSpPr>
            <p:cNvPr id="156" name="Google Shape;156;p5"/>
            <p:cNvSpPr/>
            <p:nvPr/>
          </p:nvSpPr>
          <p:spPr>
            <a:xfrm>
              <a:off x="0" y="0"/>
              <a:ext cx="13988075" cy="8721645"/>
            </a:xfrm>
            <a:custGeom>
              <a:rect b="b" l="l" r="r" t="t"/>
              <a:pathLst>
                <a:path extrusionOk="0" h="8721645" w="13988075">
                  <a:moveTo>
                    <a:pt x="0" y="0"/>
                  </a:moveTo>
                  <a:lnTo>
                    <a:pt x="13988075" y="0"/>
                  </a:lnTo>
                  <a:lnTo>
                    <a:pt x="13988075" y="8721645"/>
                  </a:lnTo>
                  <a:lnTo>
                    <a:pt x="0" y="8721645"/>
                  </a:lnTo>
                  <a:lnTo>
                    <a:pt x="0" y="0"/>
                  </a:lnTo>
                  <a:close/>
                </a:path>
              </a:pathLst>
            </a:custGeom>
            <a:blipFill rotWithShape="1">
              <a:blip r:embed="rId4">
                <a:alphaModFix/>
              </a:blip>
              <a:stretch>
                <a:fillRect b="0" l="-5208" r="-5207"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 name="Google Shape;157;p5"/>
            <p:cNvSpPr txBox="1"/>
            <p:nvPr/>
          </p:nvSpPr>
          <p:spPr>
            <a:xfrm>
              <a:off x="0" y="8693070"/>
              <a:ext cx="13988100" cy="591000"/>
            </a:xfrm>
            <a:prstGeom prst="rect">
              <a:avLst/>
            </a:prstGeom>
            <a:noFill/>
            <a:ln>
              <a:noFill/>
            </a:ln>
          </p:spPr>
          <p:txBody>
            <a:bodyPr anchorCtr="0" anchor="t" bIns="0" lIns="0" spcFirstLastPara="1" rIns="0" wrap="square" tIns="0">
              <a:spAutoFit/>
            </a:bodyPr>
            <a:lstStyle/>
            <a:p>
              <a:pPr indent="0" lvl="0" marL="0" marR="0" rtl="0" algn="ctr">
                <a:lnSpc>
                  <a:spcPct val="139956"/>
                </a:lnSpc>
                <a:spcBef>
                  <a:spcPts val="0"/>
                </a:spcBef>
                <a:spcAft>
                  <a:spcPts val="0"/>
                </a:spcAft>
                <a:buNone/>
              </a:pPr>
              <a:r>
                <a:rPr lang="en-US" sz="1200">
                  <a:solidFill>
                    <a:srgbClr val="000000"/>
                  </a:solidFill>
                  <a:latin typeface="Arial"/>
                  <a:ea typeface="Arial"/>
                  <a:cs typeface="Arial"/>
                  <a:sym typeface="Arial"/>
                </a:rPr>
                <a:t>Zolfagharifard, E. (2015, May 13). Broken rails and welds are the biggest causes of train derailments. Mail Online. https://www.dailymail.co.uk/sciencetech/article-3080438/What-biggest-causes-rail-derailments-Graphic-reveals-broken-rails-welds-main-culprits.html</a:t>
              </a:r>
              <a:endParaRPr sz="1200"/>
            </a:p>
          </p:txBody>
        </p:sp>
      </p:grpSp>
      <p:sp>
        <p:nvSpPr>
          <p:cNvPr id="158" name="Google Shape;158;p5"/>
          <p:cNvSpPr txBox="1"/>
          <p:nvPr/>
        </p:nvSpPr>
        <p:spPr>
          <a:xfrm>
            <a:off x="11742314" y="2880427"/>
            <a:ext cx="5820184" cy="1950599"/>
          </a:xfrm>
          <a:prstGeom prst="rect">
            <a:avLst/>
          </a:prstGeom>
          <a:noFill/>
          <a:ln>
            <a:noFill/>
          </a:ln>
        </p:spPr>
        <p:txBody>
          <a:bodyPr anchorCtr="0" anchor="t" bIns="0" lIns="0" spcFirstLastPara="1" rIns="0" wrap="square" tIns="0">
            <a:spAutoFit/>
          </a:bodyPr>
          <a:lstStyle/>
          <a:p>
            <a:pPr indent="0" lvl="0" marL="0" marR="0" rtl="0" algn="ctr">
              <a:lnSpc>
                <a:spcPct val="130925"/>
              </a:lnSpc>
              <a:spcBef>
                <a:spcPts val="0"/>
              </a:spcBef>
              <a:spcAft>
                <a:spcPts val="0"/>
              </a:spcAft>
              <a:buNone/>
            </a:pPr>
            <a:r>
              <a:rPr lang="en-US" sz="4000">
                <a:solidFill>
                  <a:schemeClr val="dk1"/>
                </a:solidFill>
                <a:latin typeface="Arial"/>
                <a:ea typeface="Arial"/>
                <a:cs typeface="Arial"/>
                <a:sym typeface="Arial"/>
              </a:rPr>
              <a:t>Based on this data, what are the primary reasons for derailments?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6"/>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 name="Google Shape;164;p6"/>
          <p:cNvSpPr txBox="1"/>
          <p:nvPr/>
        </p:nvSpPr>
        <p:spPr>
          <a:xfrm>
            <a:off x="412968" y="3771900"/>
            <a:ext cx="17504994" cy="1744067"/>
          </a:xfrm>
          <a:prstGeom prst="rect">
            <a:avLst/>
          </a:prstGeom>
          <a:noFill/>
          <a:ln>
            <a:noFill/>
          </a:ln>
        </p:spPr>
        <p:txBody>
          <a:bodyPr anchorCtr="0" anchor="t" bIns="0" lIns="0" spcFirstLastPara="1" rIns="0" wrap="square" tIns="0">
            <a:spAutoFit/>
          </a:bodyPr>
          <a:lstStyle/>
          <a:p>
            <a:pPr indent="0" lvl="0" marL="0" marR="0" rtl="0" algn="ctr">
              <a:lnSpc>
                <a:spcPct val="113000"/>
              </a:lnSpc>
              <a:spcBef>
                <a:spcPts val="0"/>
              </a:spcBef>
              <a:spcAft>
                <a:spcPts val="0"/>
              </a:spcAft>
              <a:buNone/>
            </a:pPr>
            <a:r>
              <a:rPr lang="en-US" sz="12000">
                <a:solidFill>
                  <a:srgbClr val="1A1A1A"/>
                </a:solidFill>
                <a:latin typeface="Arial"/>
                <a:ea typeface="Arial"/>
                <a:cs typeface="Arial"/>
                <a:sym typeface="Arial"/>
              </a:rPr>
              <a:t>Conductors in Training</a:t>
            </a:r>
            <a:endParaRPr/>
          </a:p>
        </p:txBody>
      </p:sp>
      <p:sp>
        <p:nvSpPr>
          <p:cNvPr id="165" name="Google Shape;165;p6"/>
          <p:cNvSpPr txBox="1"/>
          <p:nvPr/>
        </p:nvSpPr>
        <p:spPr>
          <a:xfrm>
            <a:off x="404382" y="6134100"/>
            <a:ext cx="16867797" cy="760144"/>
          </a:xfrm>
          <a:prstGeom prst="rect">
            <a:avLst/>
          </a:prstGeom>
          <a:noFill/>
          <a:ln>
            <a:noFill/>
          </a:ln>
        </p:spPr>
        <p:txBody>
          <a:bodyPr anchorCtr="0" anchor="t" bIns="0" lIns="0" spcFirstLastPara="1" rIns="0" wrap="square" tIns="0">
            <a:spAutoFit/>
          </a:bodyPr>
          <a:lstStyle/>
          <a:p>
            <a:pPr indent="0" lvl="0" marL="0" marR="0" rtl="0" algn="ctr">
              <a:lnSpc>
                <a:spcPct val="89090"/>
              </a:lnSpc>
              <a:spcBef>
                <a:spcPts val="0"/>
              </a:spcBef>
              <a:spcAft>
                <a:spcPts val="0"/>
              </a:spcAft>
              <a:buNone/>
            </a:pPr>
            <a:r>
              <a:rPr lang="en-US" sz="6600">
                <a:solidFill>
                  <a:srgbClr val="EC4F29"/>
                </a:solidFill>
                <a:latin typeface="Arial"/>
                <a:ea typeface="Arial"/>
                <a:cs typeface="Arial"/>
                <a:sym typeface="Arial"/>
              </a:rPr>
              <a:t>Team Huddle &amp;Collaboration Lab</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3876f66ed09_1_4"/>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5" name="Google Shape;175;g3876f66ed09_1_4"/>
          <p:cNvSpPr/>
          <p:nvPr/>
        </p:nvSpPr>
        <p:spPr>
          <a:xfrm>
            <a:off x="7395025" y="1028700"/>
            <a:ext cx="9874116" cy="7978386"/>
          </a:xfrm>
          <a:custGeom>
            <a:rect b="b" l="l" r="r" t="t"/>
            <a:pathLst>
              <a:path extrusionOk="0" h="8743437" w="10393806">
                <a:moveTo>
                  <a:pt x="0" y="0"/>
                </a:moveTo>
                <a:lnTo>
                  <a:pt x="10393806" y="0"/>
                </a:lnTo>
                <a:lnTo>
                  <a:pt x="10393806" y="8743437"/>
                </a:lnTo>
                <a:lnTo>
                  <a:pt x="0" y="8743437"/>
                </a:lnTo>
                <a:lnTo>
                  <a:pt x="0" y="0"/>
                </a:lnTo>
                <a:close/>
              </a:path>
            </a:pathLst>
          </a:custGeom>
          <a:blipFill rotWithShape="1">
            <a:blip r:embed="rId4">
              <a:alphaModFix/>
            </a:blip>
            <a:stretch>
              <a:fillRect b="-3568"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g3876f66ed09_1_4"/>
          <p:cNvSpPr txBox="1"/>
          <p:nvPr/>
        </p:nvSpPr>
        <p:spPr>
          <a:xfrm>
            <a:off x="618748" y="3497490"/>
            <a:ext cx="5177100" cy="2123700"/>
          </a:xfrm>
          <a:prstGeom prst="rect">
            <a:avLst/>
          </a:prstGeom>
          <a:noFill/>
          <a:ln>
            <a:noFill/>
          </a:ln>
        </p:spPr>
        <p:txBody>
          <a:bodyPr anchorCtr="0" anchor="t" bIns="0" lIns="0" spcFirstLastPara="1" rIns="0" wrap="square" tIns="0">
            <a:spAutoFit/>
          </a:bodyPr>
          <a:lstStyle/>
          <a:p>
            <a:pPr indent="0" lvl="0" marL="0" marR="0" rtl="0" algn="ctr">
              <a:lnSpc>
                <a:spcPct val="258725"/>
              </a:lnSpc>
              <a:spcBef>
                <a:spcPts val="0"/>
              </a:spcBef>
              <a:spcAft>
                <a:spcPts val="0"/>
              </a:spcAft>
              <a:buNone/>
            </a:pPr>
            <a:r>
              <a:rPr lang="en-US" sz="4000">
                <a:solidFill>
                  <a:srgbClr val="EC4F29"/>
                </a:solidFill>
                <a:latin typeface="Arial"/>
                <a:ea typeface="Arial"/>
                <a:cs typeface="Arial"/>
                <a:sym typeface="Arial"/>
              </a:rPr>
              <a:t>Signals and Sensors  </a:t>
            </a:r>
            <a:endParaRPr/>
          </a:p>
          <a:p>
            <a:pPr indent="0" lvl="0" marL="0" marR="0" rtl="0" algn="ctr">
              <a:lnSpc>
                <a:spcPct val="34993"/>
              </a:lnSpc>
              <a:spcBef>
                <a:spcPts val="0"/>
              </a:spcBef>
              <a:spcAft>
                <a:spcPts val="0"/>
              </a:spcAft>
              <a:buNone/>
            </a:pPr>
            <a:r>
              <a:t/>
            </a:r>
            <a:endParaRPr sz="9856">
              <a:solidFill>
                <a:srgbClr val="EC4F29"/>
              </a:solidFill>
              <a:latin typeface="Arial"/>
              <a:ea typeface="Arial"/>
              <a:cs typeface="Arial"/>
              <a:sym typeface="Arial"/>
            </a:endParaRPr>
          </a:p>
        </p:txBody>
      </p:sp>
      <p:sp>
        <p:nvSpPr>
          <p:cNvPr id="177" name="Google Shape;177;g3876f66ed09_1_4"/>
          <p:cNvSpPr txBox="1"/>
          <p:nvPr/>
        </p:nvSpPr>
        <p:spPr>
          <a:xfrm>
            <a:off x="9279025" y="8874025"/>
            <a:ext cx="8281200" cy="8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800">
                <a:solidFill>
                  <a:schemeClr val="dk1"/>
                </a:solidFill>
              </a:rPr>
              <a:t>https://www.researchgate.net/profile/Daniel-Brod/publication/331134575/figure/fig1/AS:726625322799104@1550252385092/Generic-PTC-Architecture.png</a:t>
            </a:r>
            <a:endParaRPr sz="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7"/>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nvGrpSpPr>
          <p:cNvPr id="183" name="Google Shape;183;p7"/>
          <p:cNvGrpSpPr/>
          <p:nvPr/>
        </p:nvGrpSpPr>
        <p:grpSpPr>
          <a:xfrm>
            <a:off x="990600" y="1644245"/>
            <a:ext cx="17135400" cy="7192791"/>
            <a:chOff x="0" y="-211711"/>
            <a:chExt cx="13445509" cy="9590388"/>
          </a:xfrm>
        </p:grpSpPr>
        <p:sp>
          <p:nvSpPr>
            <p:cNvPr id="184" name="Google Shape;184;p7"/>
            <p:cNvSpPr txBox="1"/>
            <p:nvPr/>
          </p:nvSpPr>
          <p:spPr>
            <a:xfrm>
              <a:off x="406256" y="-211711"/>
              <a:ext cx="12632996" cy="9590388"/>
            </a:xfrm>
            <a:prstGeom prst="rect">
              <a:avLst/>
            </a:prstGeom>
            <a:noFill/>
            <a:ln>
              <a:noFill/>
            </a:ln>
          </p:spPr>
          <p:txBody>
            <a:bodyPr anchorCtr="0" anchor="ctr" bIns="50800" lIns="50800" spcFirstLastPara="1" rIns="50800" wrap="square" tIns="50800">
              <a:noAutofit/>
            </a:bodyPr>
            <a:lstStyle/>
            <a:p>
              <a:pPr indent="0" lvl="0" marL="0" marR="0" rtl="0" algn="ctr">
                <a:lnSpc>
                  <a:spcPct val="186611"/>
                </a:lnSpc>
                <a:spcBef>
                  <a:spcPts val="0"/>
                </a:spcBef>
                <a:spcAft>
                  <a:spcPts val="0"/>
                </a:spcAft>
                <a:buNone/>
              </a:pPr>
              <a:r>
                <a:t/>
              </a:r>
              <a:endParaRPr sz="1800">
                <a:solidFill>
                  <a:schemeClr val="dk1"/>
                </a:solidFill>
                <a:latin typeface="Arial"/>
                <a:ea typeface="Arial"/>
                <a:cs typeface="Arial"/>
                <a:sym typeface="Arial"/>
              </a:endParaRPr>
            </a:p>
          </p:txBody>
        </p:sp>
        <p:sp>
          <p:nvSpPr>
            <p:cNvPr id="185" name="Google Shape;185;p7"/>
            <p:cNvSpPr txBox="1"/>
            <p:nvPr/>
          </p:nvSpPr>
          <p:spPr>
            <a:xfrm>
              <a:off x="0" y="912922"/>
              <a:ext cx="13445509" cy="1297877"/>
            </a:xfrm>
            <a:prstGeom prst="rect">
              <a:avLst/>
            </a:prstGeom>
            <a:noFill/>
            <a:ln>
              <a:noFill/>
            </a:ln>
          </p:spPr>
          <p:txBody>
            <a:bodyPr anchorCtr="0" anchor="t" bIns="0" lIns="0" spcFirstLastPara="1" rIns="0" wrap="square" tIns="0">
              <a:spAutoFit/>
            </a:bodyPr>
            <a:lstStyle/>
            <a:p>
              <a:pPr indent="0" lvl="0" marL="0" marR="0" rtl="0" algn="ctr">
                <a:lnSpc>
                  <a:spcPct val="138733"/>
                </a:lnSpc>
                <a:spcBef>
                  <a:spcPts val="0"/>
                </a:spcBef>
                <a:spcAft>
                  <a:spcPts val="0"/>
                </a:spcAft>
                <a:buNone/>
              </a:pPr>
              <a:r>
                <a:rPr lang="en-US" sz="6000">
                  <a:solidFill>
                    <a:srgbClr val="1A1A1A"/>
                  </a:solidFill>
                  <a:latin typeface="Arial"/>
                  <a:ea typeface="Arial"/>
                  <a:cs typeface="Arial"/>
                  <a:sym typeface="Arial"/>
                </a:rPr>
                <a:t>Instruction Overview</a:t>
              </a:r>
              <a:endParaRPr/>
            </a:p>
          </p:txBody>
        </p:sp>
        <p:sp>
          <p:nvSpPr>
            <p:cNvPr id="186" name="Google Shape;186;p7"/>
            <p:cNvSpPr txBox="1"/>
            <p:nvPr/>
          </p:nvSpPr>
          <p:spPr>
            <a:xfrm>
              <a:off x="3348313" y="3300841"/>
              <a:ext cx="7424780" cy="5515614"/>
            </a:xfrm>
            <a:prstGeom prst="rect">
              <a:avLst/>
            </a:prstGeom>
            <a:noFill/>
            <a:ln>
              <a:noFill/>
            </a:ln>
          </p:spPr>
          <p:txBody>
            <a:bodyPr anchorCtr="0" anchor="t" bIns="0" lIns="0" spcFirstLastPara="1" rIns="0" wrap="square" tIns="0">
              <a:spAutoFit/>
            </a:bodyPr>
            <a:lstStyle/>
            <a:p>
              <a:pPr indent="-497649" lvl="1" marL="995299" marR="0" rtl="0" algn="l">
                <a:lnSpc>
                  <a:spcPct val="161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Keep balloon up</a:t>
              </a:r>
              <a:endParaRPr/>
            </a:p>
            <a:p>
              <a:pPr indent="-497649" lvl="1" marL="995299" marR="0" rtl="0" algn="l">
                <a:lnSpc>
                  <a:spcPct val="161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Use only body, no grabbing</a:t>
              </a:r>
              <a:endParaRPr/>
            </a:p>
            <a:p>
              <a:pPr indent="-497649" lvl="1" marL="995299" marR="0" rtl="0" algn="l">
                <a:lnSpc>
                  <a:spcPct val="161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React to “hazards”</a:t>
              </a:r>
              <a:endParaRPr/>
            </a:p>
            <a:p>
              <a:pPr indent="-497649" lvl="1" marL="995299" marR="0" rtl="0" algn="l">
                <a:lnSpc>
                  <a:spcPct val="161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Work as a team</a:t>
              </a:r>
              <a:endParaRPr/>
            </a:p>
            <a:p>
              <a:pPr indent="-497649" lvl="1" marL="995299" marR="0" rtl="0" algn="l">
                <a:lnSpc>
                  <a:spcPct val="161325"/>
                </a:lnSpc>
                <a:spcBef>
                  <a:spcPts val="0"/>
                </a:spcBef>
                <a:spcAft>
                  <a:spcPts val="0"/>
                </a:spcAft>
                <a:buClr>
                  <a:srgbClr val="EC4F29"/>
                </a:buClr>
                <a:buSzPts val="4000"/>
                <a:buFont typeface="Arial"/>
                <a:buChar char="•"/>
              </a:pPr>
              <a:r>
                <a:rPr b="0" i="0" lang="en-US" sz="4000" u="none" cap="none" strike="noStrike">
                  <a:solidFill>
                    <a:srgbClr val="EC4F29"/>
                  </a:solidFill>
                  <a:latin typeface="Arial"/>
                  <a:ea typeface="Arial"/>
                  <a:cs typeface="Arial"/>
                  <a:sym typeface="Arial"/>
                </a:rPr>
                <a:t>Keep the connection</a:t>
              </a:r>
              <a:endParaRPr/>
            </a:p>
          </p:txBody>
        </p:sp>
      </p:grpSp>
      <p:sp>
        <p:nvSpPr>
          <p:cNvPr id="187" name="Google Shape;187;p7"/>
          <p:cNvSpPr txBox="1"/>
          <p:nvPr/>
        </p:nvSpPr>
        <p:spPr>
          <a:xfrm>
            <a:off x="644301" y="1267729"/>
            <a:ext cx="7021793" cy="7990571"/>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9"/>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3" name="Google Shape;193;p9"/>
          <p:cNvSpPr txBox="1"/>
          <p:nvPr/>
        </p:nvSpPr>
        <p:spPr>
          <a:xfrm>
            <a:off x="2209800" y="1866900"/>
            <a:ext cx="13094033" cy="1500732"/>
          </a:xfrm>
          <a:prstGeom prst="rect">
            <a:avLst/>
          </a:prstGeom>
          <a:noFill/>
          <a:ln>
            <a:noFill/>
          </a:ln>
        </p:spPr>
        <p:txBody>
          <a:bodyPr anchorCtr="0" anchor="t" bIns="0" lIns="0" spcFirstLastPara="1" rIns="0" wrap="square" tIns="0">
            <a:spAutoFit/>
          </a:bodyPr>
          <a:lstStyle/>
          <a:p>
            <a:pPr indent="0" lvl="0" marL="0" marR="0" rtl="0" algn="ctr">
              <a:lnSpc>
                <a:spcPct val="226000"/>
              </a:lnSpc>
              <a:spcBef>
                <a:spcPts val="0"/>
              </a:spcBef>
              <a:spcAft>
                <a:spcPts val="0"/>
              </a:spcAft>
              <a:buNone/>
            </a:pPr>
            <a:r>
              <a:rPr lang="en-US" sz="6000">
                <a:solidFill>
                  <a:srgbClr val="1A1A1A"/>
                </a:solidFill>
                <a:latin typeface="Arial"/>
                <a:ea typeface="Arial"/>
                <a:cs typeface="Arial"/>
                <a:sym typeface="Arial"/>
              </a:rPr>
              <a:t>Balloon = Signal</a:t>
            </a:r>
            <a:endParaRPr/>
          </a:p>
        </p:txBody>
      </p:sp>
      <p:sp>
        <p:nvSpPr>
          <p:cNvPr id="194" name="Google Shape;194;p9"/>
          <p:cNvSpPr txBox="1"/>
          <p:nvPr/>
        </p:nvSpPr>
        <p:spPr>
          <a:xfrm>
            <a:off x="8639950" y="4288164"/>
            <a:ext cx="8930400" cy="3188100"/>
          </a:xfrm>
          <a:prstGeom prst="rect">
            <a:avLst/>
          </a:prstGeom>
          <a:noFill/>
          <a:ln>
            <a:noFill/>
          </a:ln>
        </p:spPr>
        <p:txBody>
          <a:bodyPr anchorCtr="0" anchor="t" bIns="0" lIns="0" spcFirstLastPara="1" rIns="0" wrap="square" tIns="0">
            <a:spAutoFit/>
          </a:bodyPr>
          <a:lstStyle/>
          <a:p>
            <a:pPr indent="-595405" lvl="1" marL="1190811" marR="0" rtl="0" algn="l">
              <a:lnSpc>
                <a:spcPct val="142025"/>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If the balloon drops or detachment occurs, a signal is lost.</a:t>
            </a:r>
            <a:endParaRPr/>
          </a:p>
          <a:p>
            <a:pPr indent="-595405" lvl="1" marL="1190811" marR="0" rtl="0" algn="l">
              <a:lnSpc>
                <a:spcPct val="133750"/>
              </a:lnSpc>
              <a:spcBef>
                <a:spcPts val="0"/>
              </a:spcBef>
              <a:spcAft>
                <a:spcPts val="0"/>
              </a:spcAft>
              <a:buClr>
                <a:schemeClr val="dk1"/>
              </a:buClr>
              <a:buSzPts val="4000"/>
              <a:buFont typeface="Arial"/>
              <a:buChar char="•"/>
            </a:pPr>
            <a:r>
              <a:rPr b="0" i="0" lang="en-US" sz="4000" u="none" cap="none" strike="noStrike">
                <a:solidFill>
                  <a:schemeClr val="dk1"/>
                </a:solidFill>
                <a:latin typeface="Arial"/>
                <a:ea typeface="Arial"/>
                <a:cs typeface="Arial"/>
                <a:sym typeface="Arial"/>
              </a:rPr>
              <a:t>In trains, that could mean a missed warning or delay. </a:t>
            </a:r>
            <a:endParaRPr/>
          </a:p>
        </p:txBody>
      </p:sp>
      <p:pic>
        <p:nvPicPr>
          <p:cNvPr descr="This game comes from our resource Everybody Move. It's a simple game of keep up using balloons in a circle. Add balloons or other limitations for a greater challenge. &#10;http://www.ciraontario.com/everybody-move" id="195" name="Google Shape;195;p9" title="Balloon Keep Up">
            <a:hlinkClick r:id="rId4"/>
          </p:cNvPr>
          <p:cNvPicPr preferRelativeResize="0"/>
          <p:nvPr/>
        </p:nvPicPr>
        <p:blipFill>
          <a:blip r:embed="rId5">
            <a:alphaModFix/>
          </a:blip>
          <a:stretch>
            <a:fillRect/>
          </a:stretch>
        </p:blipFill>
        <p:spPr>
          <a:xfrm>
            <a:off x="1285325" y="3879963"/>
            <a:ext cx="7119175" cy="4004525"/>
          </a:xfrm>
          <a:prstGeom prst="rect">
            <a:avLst/>
          </a:prstGeom>
          <a:noFill/>
          <a:ln>
            <a:noFill/>
          </a:ln>
        </p:spPr>
      </p:pic>
      <p:sp>
        <p:nvSpPr>
          <p:cNvPr id="196" name="Google Shape;196;p9"/>
          <p:cNvSpPr txBox="1"/>
          <p:nvPr/>
        </p:nvSpPr>
        <p:spPr>
          <a:xfrm>
            <a:off x="1666825" y="8122775"/>
            <a:ext cx="5869200" cy="49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rPr>
              <a:t>https://youtu.be/UyscH3vx0LA</a:t>
            </a:r>
            <a:endParaRPr sz="18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